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256" r:id="rId3"/>
    <p:sldId id="259" r:id="rId4"/>
    <p:sldId id="261" r:id="rId5"/>
    <p:sldId id="269" r:id="rId6"/>
    <p:sldId id="263" r:id="rId7"/>
    <p:sldId id="348" r:id="rId8"/>
    <p:sldId id="320" r:id="rId9"/>
    <p:sldId id="374" r:id="rId10"/>
    <p:sldId id="350" r:id="rId11"/>
    <p:sldId id="378" r:id="rId12"/>
    <p:sldId id="377" r:id="rId13"/>
  </p:sldIdLst>
  <p:sldSz cx="12192000" cy="6858000"/>
  <p:notesSz cx="6858000" cy="9144000"/>
  <p:embeddedFontLst>
    <p:embeddedFont>
      <p:font typeface="方正粗黑宋简体" panose="02000000000000000000" charset="-122"/>
      <p:regular r:id="rId19"/>
    </p:embeddedFont>
  </p:embeddedFontLst>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F0FF8"/>
    <a:srgbClr val="FA7E00"/>
    <a:srgbClr val="EB76F5"/>
    <a:srgbClr val="330371"/>
    <a:srgbClr val="61049B"/>
    <a:srgbClr val="AF03F9"/>
    <a:srgbClr val="4D54FC"/>
    <a:srgbClr val="4D54FD"/>
    <a:srgbClr val="DF8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p:scale>
          <a:sx n="60" d="100"/>
          <a:sy n="60" d="100"/>
        </p:scale>
        <p:origin x="444" y="1496"/>
      </p:cViewPr>
      <p:guideLst>
        <p:guide orient="horz" pos="2160"/>
        <p:guide pos="3912"/>
        <p:guide pos="7218"/>
        <p:guide pos="504"/>
        <p:guide orient="horz" pos="3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gs" Target="tags/tag92.xml"/><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Medium" panose="020B0600000000000000" pitchFamily="34" charset="-122"/>
              </a:rPr>
            </a:fld>
            <a:endParaRPr lang="zh-CN" altLang="en-US">
              <a:cs typeface="思源黑体 CN Medium" panose="020B06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Medium" panose="020B0600000000000000" pitchFamily="34" charset="-122"/>
              </a:rPr>
            </a:fld>
            <a:endParaRPr lang="zh-CN" altLang="en-US">
              <a:cs typeface="思源黑体 CN Medium" panose="020B06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031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思源黑体 CN Medium" panose="020B0600000000000000" pitchFamily="34" charset="-122"/>
          <a:ea typeface="思源黑体 CN Medium" panose="020B0600000000000000" pitchFamily="34" charset="-122"/>
          <a:cs typeface="思源黑体 CN Medium" panose="020B0600000000000000" pitchFamily="34"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思源黑体 CN Medium" panose="020B0600000000000000" pitchFamily="34" charset="-122"/>
          <a:ea typeface="思源黑体 CN Medium" panose="020B0600000000000000" pitchFamily="34" charset="-122"/>
          <a:cs typeface="思源黑体 CN Medium" panose="020B0600000000000000" pitchFamily="34"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思源黑体 CN Medium" panose="020B0600000000000000" pitchFamily="34" charset="-122"/>
          <a:ea typeface="思源黑体 CN Medium" panose="020B0600000000000000" pitchFamily="34" charset="-122"/>
          <a:cs typeface="思源黑体 CN Medium" panose="020B0600000000000000" pitchFamily="34"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思源黑体 CN Medium" panose="020B0600000000000000" pitchFamily="34" charset="-122"/>
          <a:ea typeface="思源黑体 CN Medium" panose="020B0600000000000000" pitchFamily="34" charset="-122"/>
          <a:cs typeface="思源黑体 CN Medium" panose="020B0600000000000000" pitchFamily="34"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思源黑体 CN Medium" panose="020B0600000000000000" pitchFamily="34" charset="-122"/>
          <a:ea typeface="思源黑体 CN Medium" panose="020B0600000000000000" pitchFamily="34" charset="-122"/>
          <a:cs typeface="思源黑体 CN Medium" panose="020B0600000000000000"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4.xml"/><Relationship Id="rId3" Type="http://schemas.openxmlformats.org/officeDocument/2006/relationships/image" Target="../media/image2.png"/><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1.xml"/><Relationship Id="rId3" Type="http://schemas.openxmlformats.org/officeDocument/2006/relationships/image" Target="../media/image2.png"/><Relationship Id="rId2" Type="http://schemas.openxmlformats.org/officeDocument/2006/relationships/tags" Target="../tags/tag90.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image" Target="../media/image2.png"/><Relationship Id="rId3" Type="http://schemas.openxmlformats.org/officeDocument/2006/relationships/tags" Target="../tags/tag66.xml"/><Relationship Id="rId2" Type="http://schemas.openxmlformats.org/officeDocument/2006/relationships/image" Target="../media/image3.jpeg"/><Relationship Id="rId1" Type="http://schemas.openxmlformats.org/officeDocument/2006/relationships/tags" Target="../tags/tag65.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1.xml"/><Relationship Id="rId4" Type="http://schemas.openxmlformats.org/officeDocument/2006/relationships/image" Target="../media/image4.jpeg"/><Relationship Id="rId3" Type="http://schemas.openxmlformats.org/officeDocument/2006/relationships/tags" Target="../tags/tag70.xml"/><Relationship Id="rId2" Type="http://schemas.openxmlformats.org/officeDocument/2006/relationships/image" Target="../media/image2.png"/><Relationship Id="rId1" Type="http://schemas.openxmlformats.org/officeDocument/2006/relationships/tags" Target="../tags/tag69.xml"/></Relationships>
</file>

<file path=ppt/slides/_rels/slide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76.xml"/><Relationship Id="rId7" Type="http://schemas.openxmlformats.org/officeDocument/2006/relationships/image" Target="../media/image7.png"/><Relationship Id="rId6" Type="http://schemas.openxmlformats.org/officeDocument/2006/relationships/tags" Target="../tags/tag75.xml"/><Relationship Id="rId5" Type="http://schemas.openxmlformats.org/officeDocument/2006/relationships/image" Target="../media/image6.jpeg"/><Relationship Id="rId4" Type="http://schemas.openxmlformats.org/officeDocument/2006/relationships/tags" Target="../tags/tag74.xml"/><Relationship Id="rId3" Type="http://schemas.openxmlformats.org/officeDocument/2006/relationships/image" Target="../media/image5.png"/><Relationship Id="rId2" Type="http://schemas.openxmlformats.org/officeDocument/2006/relationships/tags" Target="../tags/tag73.xml"/><Relationship Id="rId11" Type="http://schemas.openxmlformats.org/officeDocument/2006/relationships/slideLayout" Target="../slideLayouts/slideLayout1.xml"/><Relationship Id="rId10" Type="http://schemas.openxmlformats.org/officeDocument/2006/relationships/tags" Target="../tags/tag77.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0.xml"/><Relationship Id="rId5" Type="http://schemas.openxmlformats.org/officeDocument/2006/relationships/image" Target="../media/image2.png"/><Relationship Id="rId4" Type="http://schemas.openxmlformats.org/officeDocument/2006/relationships/tags" Target="../tags/tag79.xml"/><Relationship Id="rId3" Type="http://schemas.openxmlformats.org/officeDocument/2006/relationships/image" Target="../media/image9.jpeg"/><Relationship Id="rId2" Type="http://schemas.openxmlformats.org/officeDocument/2006/relationships/tags" Target="../tags/tag78.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2.xml"/><Relationship Id="rId3" Type="http://schemas.openxmlformats.org/officeDocument/2006/relationships/image" Target="../media/image11.jpeg"/><Relationship Id="rId2" Type="http://schemas.openxmlformats.org/officeDocument/2006/relationships/tags" Target="../tags/tag81.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5.xml"/><Relationship Id="rId4" Type="http://schemas.openxmlformats.org/officeDocument/2006/relationships/image" Target="../media/image2.png"/><Relationship Id="rId3" Type="http://schemas.openxmlformats.org/officeDocument/2006/relationships/tags" Target="../tags/tag84.xml"/><Relationship Id="rId2" Type="http://schemas.openxmlformats.org/officeDocument/2006/relationships/image" Target="../media/image12.png"/><Relationship Id="rId1" Type="http://schemas.openxmlformats.org/officeDocument/2006/relationships/tags" Target="../tags/tag8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8.xml"/><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tags" Target="../tags/tag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676056" y="-4049001"/>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6" name="椭圆 5"/>
          <p:cNvSpPr/>
          <p:nvPr/>
        </p:nvSpPr>
        <p:spPr>
          <a:xfrm>
            <a:off x="-2298700" y="-2501900"/>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flipH="1">
            <a:off x="-676258" y="-294726"/>
            <a:ext cx="8292713" cy="7152726"/>
          </a:xfrm>
          <a:prstGeom prst="rect">
            <a:avLst/>
          </a:prstGeom>
        </p:spPr>
      </p:pic>
      <p:sp>
        <p:nvSpPr>
          <p:cNvPr id="7" name="星形: 四角 6"/>
          <p:cNvSpPr/>
          <p:nvPr/>
        </p:nvSpPr>
        <p:spPr>
          <a:xfrm>
            <a:off x="665353" y="756640"/>
            <a:ext cx="437160" cy="437160"/>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8" name="星形: 四角 7"/>
          <p:cNvSpPr/>
          <p:nvPr/>
        </p:nvSpPr>
        <p:spPr>
          <a:xfrm>
            <a:off x="4645151" y="4781676"/>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9" name="星形: 四角 8"/>
          <p:cNvSpPr/>
          <p:nvPr/>
        </p:nvSpPr>
        <p:spPr>
          <a:xfrm>
            <a:off x="5066423" y="5202948"/>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2" name="椭圆 11"/>
          <p:cNvSpPr/>
          <p:nvPr/>
        </p:nvSpPr>
        <p:spPr>
          <a:xfrm>
            <a:off x="8356955" y="5544863"/>
            <a:ext cx="472526" cy="472526"/>
          </a:xfrm>
          <a:prstGeom prst="ellipse">
            <a:avLst/>
          </a:prstGeom>
          <a:noFill/>
          <a:ln w="38100">
            <a:solidFill>
              <a:schemeClr val="bg1">
                <a:lumMod val="95000"/>
                <a:alpha val="4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3" name="星形: 四角 12"/>
          <p:cNvSpPr/>
          <p:nvPr/>
        </p:nvSpPr>
        <p:spPr>
          <a:xfrm>
            <a:off x="1237222" y="671115"/>
            <a:ext cx="323619" cy="323619"/>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文本框 19"/>
          <p:cNvSpPr txBox="1"/>
          <p:nvPr/>
        </p:nvSpPr>
        <p:spPr>
          <a:xfrm>
            <a:off x="5818067" y="2322143"/>
            <a:ext cx="4740275" cy="1106805"/>
          </a:xfrm>
          <a:prstGeom prst="rect">
            <a:avLst/>
          </a:prstGeom>
          <a:noFill/>
          <a:ln>
            <a:noFill/>
          </a:ln>
        </p:spPr>
        <p:txBody>
          <a:bodyPr wrap="none" rtlCol="0">
            <a:spAutoFit/>
          </a:bodyPr>
          <a:lstStyle/>
          <a:p>
            <a:pPr algn="l"/>
            <a:r>
              <a:rPr lang="en-US" altLang="zh-CN" sz="6600" dirty="0">
                <a:ln>
                  <a:gradFill>
                    <a:gsLst>
                      <a:gs pos="0">
                        <a:srgbClr val="B50DE5"/>
                      </a:gs>
                      <a:gs pos="100000">
                        <a:srgbClr val="FA7E00"/>
                      </a:gs>
                    </a:gsLst>
                    <a:lin ang="5400000" scaled="1"/>
                  </a:gradFill>
                </a:ln>
                <a:solidFill>
                  <a:srgbClr val="FA7E00"/>
                </a:solidFill>
                <a:latin typeface="方正粗黑宋简体" panose="02000000000000000000" charset="-122"/>
                <a:ea typeface="方正粗黑宋简体" panose="02000000000000000000" charset="-122"/>
                <a:cs typeface="思源黑体 CN Medium" panose="020B0600000000000000" pitchFamily="34" charset="-122"/>
              </a:rPr>
              <a:t>DBW  DAO</a:t>
            </a:r>
            <a:r>
              <a:rPr lang="en-US" altLang="zh-CN" sz="4800" dirty="0">
                <a:ln>
                  <a:solidFill>
                    <a:schemeClr val="bg1"/>
                  </a:solidFill>
                </a:ln>
                <a:solidFill>
                  <a:srgbClr val="FA7E00"/>
                </a:solidFill>
                <a:latin typeface="方正粗黑宋简体" panose="02000000000000000000" charset="-122"/>
                <a:ea typeface="方正粗黑宋简体" panose="02000000000000000000" charset="-122"/>
                <a:cs typeface="思源黑体 CN Medium" panose="020B0600000000000000" pitchFamily="34" charset="-122"/>
              </a:rPr>
              <a:t> </a:t>
            </a:r>
            <a:endParaRPr lang="en-US" altLang="zh-CN" sz="4800" dirty="0">
              <a:ln>
                <a:solidFill>
                  <a:schemeClr val="bg1"/>
                </a:solidFill>
              </a:ln>
              <a:solidFill>
                <a:srgbClr val="FA7E00"/>
              </a:solidFill>
              <a:latin typeface="方正粗黑宋简体" panose="02000000000000000000" charset="-122"/>
              <a:ea typeface="方正粗黑宋简体" panose="02000000000000000000" charset="-122"/>
              <a:cs typeface="思源黑体 CN Medium" panose="020B0600000000000000" pitchFamily="34" charset="-122"/>
            </a:endParaRPr>
          </a:p>
        </p:txBody>
      </p:sp>
      <p:sp>
        <p:nvSpPr>
          <p:cNvPr id="21" name="椭圆 20"/>
          <p:cNvSpPr/>
          <p:nvPr/>
        </p:nvSpPr>
        <p:spPr>
          <a:xfrm>
            <a:off x="10915855" y="1910666"/>
            <a:ext cx="472526" cy="472526"/>
          </a:xfrm>
          <a:prstGeom prst="ellipse">
            <a:avLst/>
          </a:prstGeom>
          <a:noFill/>
          <a:ln w="38100">
            <a:solidFill>
              <a:srgbClr val="B20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2" name="文本框 21"/>
          <p:cNvSpPr txBox="1"/>
          <p:nvPr/>
        </p:nvSpPr>
        <p:spPr>
          <a:xfrm>
            <a:off x="5803350" y="3429075"/>
            <a:ext cx="4754880" cy="1198880"/>
          </a:xfrm>
          <a:prstGeom prst="rect">
            <a:avLst/>
          </a:prstGeom>
          <a:noFill/>
        </p:spPr>
        <p:txBody>
          <a:bodyPr wrap="none" rtlCol="0">
            <a:spAutoFit/>
          </a:bodyPr>
          <a:lstStyle/>
          <a:p>
            <a:pPr algn="r"/>
            <a:r>
              <a:rPr lang="zh-CN" altLang="en-US" sz="720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rPr>
              <a:t>元宇宙生态</a:t>
            </a:r>
            <a:endParaRPr lang="zh-CN" altLang="en-US" sz="720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endParaRPr>
          </a:p>
        </p:txBody>
      </p:sp>
      <p:pic>
        <p:nvPicPr>
          <p:cNvPr id="2" name="图片 1" descr="/private/var/folders/kk/kp84rlqs5s5g2142bb3m2wnr0000gn/T/com.kingsoft.wpsoffice.mac/picturecompress_20230222151916/output_1.pngoutput_1"/>
          <p:cNvPicPr>
            <a:picLocks noChangeAspect="1"/>
          </p:cNvPicPr>
          <p:nvPr>
            <p:custDataLst>
              <p:tags r:id="rId2"/>
            </p:custDataLst>
          </p:nvPr>
        </p:nvPicPr>
        <p:blipFill>
          <a:blip r:embed="rId3"/>
          <a:stretch>
            <a:fillRect/>
          </a:stretch>
        </p:blipFill>
        <p:spPr>
          <a:xfrm>
            <a:off x="9977755" y="224155"/>
            <a:ext cx="1502410" cy="150241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endParaRPr lang="zh-CN" altLang="en-US"/>
          </a:p>
        </p:txBody>
      </p:sp>
      <p:pic>
        <p:nvPicPr>
          <p:cNvPr id="4" name="图片 3" descr="/private/var/folders/kk/kp84rlqs5s5g2142bb3m2wnr0000gn/T/com.kingsoft.wpsoffice.mac/photoedit2/20230305221042/temp.pngtemp"/>
          <p:cNvPicPr>
            <a:picLocks noChangeAspect="1"/>
          </p:cNvPicPr>
          <p:nvPr/>
        </p:nvPicPr>
        <p:blipFill>
          <a:blip r:embed="rId1"/>
          <a:stretch>
            <a:fillRect/>
          </a:stretch>
        </p:blipFill>
        <p:spPr>
          <a:xfrm>
            <a:off x="0" y="318"/>
            <a:ext cx="12185650" cy="6857365"/>
          </a:xfrm>
          <a:prstGeom prst="rect">
            <a:avLst/>
          </a:prstGeom>
        </p:spPr>
      </p:pic>
      <p:cxnSp>
        <p:nvCxnSpPr>
          <p:cNvPr id="5" name="直接箭头连接符 4"/>
          <p:cNvCxnSpPr/>
          <p:nvPr/>
        </p:nvCxnSpPr>
        <p:spPr>
          <a:xfrm flipH="1" flipV="1">
            <a:off x="3256915" y="2004060"/>
            <a:ext cx="1092835" cy="163195"/>
          </a:xfrm>
          <a:prstGeom prst="straightConnector1">
            <a:avLst/>
          </a:prstGeom>
          <a:ln w="28575" cmpd="thickThin">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1102995" y="1391285"/>
            <a:ext cx="2153920" cy="1021715"/>
          </a:xfrm>
          <a:prstGeom prst="ellipse">
            <a:avLst/>
          </a:prstGeom>
          <a:solidFill>
            <a:schemeClr val="tx1"/>
          </a:solidFill>
          <a:ln w="50800" cmpd="thickThi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a:solidFill>
                  <a:schemeClr val="bg1"/>
                </a:solidFill>
              </a:rPr>
              <a:t> TAP</a:t>
            </a:r>
            <a:r>
              <a:rPr lang="zh-CN" altLang="en-US" sz="1600">
                <a:solidFill>
                  <a:schemeClr val="bg1"/>
                </a:solidFill>
              </a:rPr>
              <a:t>国外宣发总监，华为北美宣发第一人</a:t>
            </a:r>
            <a:endParaRPr lang="zh-CN" altLang="en-US" sz="1600">
              <a:solidFill>
                <a:schemeClr val="bg1"/>
              </a:solidFill>
            </a:endParaRPr>
          </a:p>
        </p:txBody>
      </p:sp>
      <p:sp>
        <p:nvSpPr>
          <p:cNvPr id="7" name="文本框 6"/>
          <p:cNvSpPr txBox="1"/>
          <p:nvPr/>
        </p:nvSpPr>
        <p:spPr>
          <a:xfrm>
            <a:off x="4349433" y="2422525"/>
            <a:ext cx="975995" cy="306705"/>
          </a:xfrm>
          <a:prstGeom prst="rect">
            <a:avLst/>
          </a:prstGeom>
          <a:noFill/>
        </p:spPr>
        <p:txBody>
          <a:bodyPr wrap="none" rtlCol="0" anchor="t">
            <a:spAutoFit/>
          </a:bodyPr>
          <a:p>
            <a:pPr algn="ctr"/>
            <a:r>
              <a:rPr lang="en-US" altLang="zh-CN" sz="1400">
                <a:solidFill>
                  <a:schemeClr val="tx1"/>
                </a:solidFill>
                <a:highlight>
                  <a:srgbClr val="C0C0C0"/>
                </a:highlight>
                <a:sym typeface="+mn-ea"/>
              </a:rPr>
              <a:t>SUMMER</a:t>
            </a:r>
            <a:endParaRPr lang="en-US" altLang="zh-CN" sz="1400">
              <a:solidFill>
                <a:schemeClr val="tx1"/>
              </a:solidFill>
              <a:highlight>
                <a:srgbClr val="C0C0C0"/>
              </a:highlight>
              <a:sym typeface="+mn-ea"/>
            </a:endParaRPr>
          </a:p>
        </p:txBody>
      </p:sp>
      <p:sp>
        <p:nvSpPr>
          <p:cNvPr id="8" name="文本框 7"/>
          <p:cNvSpPr txBox="1"/>
          <p:nvPr/>
        </p:nvSpPr>
        <p:spPr>
          <a:xfrm>
            <a:off x="3793491" y="3488690"/>
            <a:ext cx="627380" cy="306705"/>
          </a:xfrm>
          <a:prstGeom prst="rect">
            <a:avLst/>
          </a:prstGeom>
          <a:noFill/>
        </p:spPr>
        <p:txBody>
          <a:bodyPr wrap="none" rtlCol="0" anchor="t">
            <a:spAutoFit/>
          </a:bodyPr>
          <a:p>
            <a:pPr algn="ctr"/>
            <a:r>
              <a:rPr lang="zh-CN" altLang="en-US" sz="1400">
                <a:solidFill>
                  <a:schemeClr val="tx1"/>
                </a:solidFill>
                <a:highlight>
                  <a:srgbClr val="C0C0C0"/>
                </a:highlight>
                <a:sym typeface="+mn-ea"/>
              </a:rPr>
              <a:t>黄</a:t>
            </a:r>
            <a:r>
              <a:rPr lang="en-US" altLang="zh-CN" sz="1400">
                <a:solidFill>
                  <a:schemeClr val="tx1"/>
                </a:solidFill>
                <a:highlight>
                  <a:srgbClr val="C0C0C0"/>
                </a:highlight>
                <a:sym typeface="+mn-ea"/>
              </a:rPr>
              <a:t> </a:t>
            </a:r>
            <a:r>
              <a:rPr lang="zh-CN" altLang="en-US" sz="1400">
                <a:solidFill>
                  <a:schemeClr val="tx1"/>
                </a:solidFill>
                <a:highlight>
                  <a:srgbClr val="C0C0C0"/>
                </a:highlight>
                <a:sym typeface="+mn-ea"/>
              </a:rPr>
              <a:t>炜</a:t>
            </a:r>
            <a:endParaRPr lang="zh-CN" altLang="en-US" sz="1400">
              <a:solidFill>
                <a:schemeClr val="tx1"/>
              </a:solidFill>
              <a:highlight>
                <a:srgbClr val="C0C0C0"/>
              </a:highlight>
              <a:sym typeface="+mn-ea"/>
            </a:endParaRPr>
          </a:p>
        </p:txBody>
      </p:sp>
      <p:sp>
        <p:nvSpPr>
          <p:cNvPr id="9" name="文本框 8"/>
          <p:cNvSpPr txBox="1"/>
          <p:nvPr/>
        </p:nvSpPr>
        <p:spPr>
          <a:xfrm>
            <a:off x="1623060" y="327660"/>
            <a:ext cx="3738880" cy="521970"/>
          </a:xfrm>
          <a:prstGeom prst="rect">
            <a:avLst/>
          </a:prstGeom>
          <a:noFill/>
        </p:spPr>
        <p:txBody>
          <a:bodyPr wrap="none" rtlCol="0">
            <a:spAutoFit/>
          </a:bodyPr>
          <a:p>
            <a:r>
              <a:rPr lang="zh-CN" altLang="en-US" sz="2800">
                <a:solidFill>
                  <a:schemeClr val="bg1"/>
                </a:solidFill>
              </a:rPr>
              <a:t>音乐元宇宙工作室</a:t>
            </a:r>
            <a:r>
              <a:rPr lang="zh-CN" altLang="en-US" sz="2800">
                <a:solidFill>
                  <a:schemeClr val="bg1"/>
                </a:solidFill>
              </a:rPr>
              <a:t>成员</a:t>
            </a:r>
            <a:endParaRPr lang="zh-CN" altLang="en-US" sz="2800">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752716" y="-3632200"/>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思源黑体 CN Medium" panose="020B0600000000000000" pitchFamily="34" charset="-122"/>
            </a:endParaRPr>
          </a:p>
        </p:txBody>
      </p:sp>
      <p:cxnSp>
        <p:nvCxnSpPr>
          <p:cNvPr id="14" name="直接连接符 13"/>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279910" y="1850245"/>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l="21227" t="10800" r="28187" b="2800"/>
          <a:stretch>
            <a:fillRect/>
          </a:stretch>
        </p:blipFill>
        <p:spPr>
          <a:xfrm>
            <a:off x="6409944" y="0"/>
            <a:ext cx="5782056" cy="5925312"/>
          </a:xfrm>
          <a:custGeom>
            <a:avLst/>
            <a:gdLst>
              <a:gd name="connsiteX0" fmla="*/ 0 w 5782056"/>
              <a:gd name="connsiteY0" fmla="*/ 0 h 5925312"/>
              <a:gd name="connsiteX1" fmla="*/ 5782056 w 5782056"/>
              <a:gd name="connsiteY1" fmla="*/ 0 h 5925312"/>
              <a:gd name="connsiteX2" fmla="*/ 5782056 w 5782056"/>
              <a:gd name="connsiteY2" fmla="*/ 4818888 h 5925312"/>
              <a:gd name="connsiteX3" fmla="*/ 3904488 w 5782056"/>
              <a:gd name="connsiteY3" fmla="*/ 5925312 h 5925312"/>
              <a:gd name="connsiteX4" fmla="*/ 457200 w 5782056"/>
              <a:gd name="connsiteY4" fmla="*/ 3968496 h 5925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2056" h="5925312">
                <a:moveTo>
                  <a:pt x="0" y="0"/>
                </a:moveTo>
                <a:lnTo>
                  <a:pt x="5782056" y="0"/>
                </a:lnTo>
                <a:lnTo>
                  <a:pt x="5782056" y="4818888"/>
                </a:lnTo>
                <a:lnTo>
                  <a:pt x="3904488" y="5925312"/>
                </a:lnTo>
                <a:lnTo>
                  <a:pt x="457200" y="3968496"/>
                </a:lnTo>
                <a:close/>
              </a:path>
            </a:pathLst>
          </a:custGeom>
        </p:spPr>
      </p:pic>
      <p:sp>
        <p:nvSpPr>
          <p:cNvPr id="8" name="文本框 7"/>
          <p:cNvSpPr txBox="1"/>
          <p:nvPr/>
        </p:nvSpPr>
        <p:spPr>
          <a:xfrm>
            <a:off x="375920" y="1906905"/>
            <a:ext cx="6500495" cy="2453640"/>
          </a:xfrm>
          <a:prstGeom prst="rect">
            <a:avLst/>
          </a:prstGeom>
          <a:noFill/>
        </p:spPr>
        <p:txBody>
          <a:bodyPr wrap="square">
            <a:spAutoFit/>
          </a:bodyPr>
          <a:lstStyle/>
          <a:p>
            <a:pPr marR="0" defTabSz="914400" eaLnBrk="1" hangingPunct="1">
              <a:lnSpc>
                <a:spcPct val="120000"/>
              </a:lnSpc>
              <a:spcBef>
                <a:spcPts val="0"/>
              </a:spcBef>
              <a:spcAft>
                <a:spcPts val="0"/>
              </a:spcAft>
              <a:buClrTx/>
              <a:buSzTx/>
              <a:buFontTx/>
              <a:buNone/>
              <a:defRPr/>
            </a:pPr>
            <a:r>
              <a:rPr kumimoji="0" lang="zh-CN" altLang="en-US" sz="32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rPr>
              <a:t>鹰山基金会官网：http://www.eaglemountain.io</a:t>
            </a:r>
            <a:endParaRPr kumimoji="0" lang="zh-CN" altLang="en-US" sz="32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endParaRPr>
          </a:p>
          <a:p>
            <a:pPr marR="0" defTabSz="914400" eaLnBrk="1" hangingPunct="1">
              <a:lnSpc>
                <a:spcPct val="120000"/>
              </a:lnSpc>
              <a:spcBef>
                <a:spcPts val="0"/>
              </a:spcBef>
              <a:spcAft>
                <a:spcPts val="0"/>
              </a:spcAft>
              <a:buClrTx/>
              <a:buSzTx/>
              <a:buFontTx/>
              <a:buNone/>
              <a:defRPr/>
            </a:pPr>
            <a:endParaRPr kumimoji="0" lang="zh-CN" altLang="en-US" sz="32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endParaRPr>
          </a:p>
          <a:p>
            <a:pPr marR="0" defTabSz="914400" eaLnBrk="1" hangingPunct="1">
              <a:lnSpc>
                <a:spcPct val="120000"/>
              </a:lnSpc>
              <a:spcBef>
                <a:spcPts val="0"/>
              </a:spcBef>
              <a:spcAft>
                <a:spcPts val="0"/>
              </a:spcAft>
              <a:buClrTx/>
              <a:buSzTx/>
              <a:buFontTx/>
              <a:buNone/>
              <a:defRPr/>
            </a:pPr>
            <a:r>
              <a:rPr kumimoji="0" lang="zh-CN" altLang="en-US" sz="32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rPr>
              <a:t>TAP 官网：taplive.co</a:t>
            </a:r>
            <a:endParaRPr kumimoji="0" lang="zh-CN" altLang="en-US" sz="32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nvGrpSpPr>
          <p:cNvPr id="9" name="组合 8"/>
          <p:cNvGrpSpPr/>
          <p:nvPr/>
        </p:nvGrpSpPr>
        <p:grpSpPr>
          <a:xfrm>
            <a:off x="5089039" y="1007800"/>
            <a:ext cx="752348" cy="752348"/>
            <a:chOff x="1557827" y="692150"/>
            <a:chExt cx="752348" cy="752348"/>
          </a:xfrm>
        </p:grpSpPr>
        <p:sp>
          <p:nvSpPr>
            <p:cNvPr id="10" name="星形: 四角 9"/>
            <p:cNvSpPr/>
            <p:nvPr/>
          </p:nvSpPr>
          <p:spPr>
            <a:xfrm>
              <a:off x="1557827" y="692150"/>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1" name="星形: 四角 10"/>
            <p:cNvSpPr/>
            <p:nvPr/>
          </p:nvSpPr>
          <p:spPr>
            <a:xfrm>
              <a:off x="1979099" y="1113422"/>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24" name="组合 23"/>
          <p:cNvGrpSpPr/>
          <p:nvPr/>
        </p:nvGrpSpPr>
        <p:grpSpPr>
          <a:xfrm>
            <a:off x="6629657" y="5460099"/>
            <a:ext cx="895488" cy="522685"/>
            <a:chOff x="1115678" y="5357415"/>
            <a:chExt cx="895488" cy="522685"/>
          </a:xfrm>
        </p:grpSpPr>
        <p:sp>
          <p:nvSpPr>
            <p:cNvPr id="25" name="星形: 四角 24"/>
            <p:cNvSpPr/>
            <p:nvPr/>
          </p:nvSpPr>
          <p:spPr>
            <a:xfrm>
              <a:off x="1115678" y="5442940"/>
              <a:ext cx="437160" cy="437160"/>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6" name="星形: 四角 25"/>
            <p:cNvSpPr/>
            <p:nvPr/>
          </p:nvSpPr>
          <p:spPr>
            <a:xfrm>
              <a:off x="1687547" y="5357415"/>
              <a:ext cx="323619" cy="323619"/>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pic>
        <p:nvPicPr>
          <p:cNvPr id="2" name="图片 1" descr="/private/var/folders/kk/kp84rlqs5s5g2142bb3m2wnr0000gn/T/com.kingsoft.wpsoffice.mac/picturecompress_20230222103930/output_1.pngoutput_1"/>
          <p:cNvPicPr>
            <a:picLocks noChangeAspect="1"/>
          </p:cNvPicPr>
          <p:nvPr>
            <p:custDataLst>
              <p:tags r:id="rId2"/>
            </p:custDataLst>
          </p:nvPr>
        </p:nvPicPr>
        <p:blipFill>
          <a:blip r:embed="rId3">
            <a:lum bright="30000"/>
          </a:blip>
          <a:stretch>
            <a:fillRect/>
          </a:stretch>
        </p:blipFill>
        <p:spPr>
          <a:xfrm>
            <a:off x="375920" y="54610"/>
            <a:ext cx="666750" cy="66675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902450" y="-3581400"/>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椭圆 4"/>
          <p:cNvSpPr/>
          <p:nvPr/>
        </p:nvSpPr>
        <p:spPr>
          <a:xfrm>
            <a:off x="-3998044" y="1043699"/>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cxnSp>
        <p:nvCxnSpPr>
          <p:cNvPr id="11" name="直接连接符 10"/>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11496675" y="0"/>
            <a:ext cx="0" cy="6858000"/>
          </a:xfrm>
          <a:prstGeom prst="line">
            <a:avLst/>
          </a:prstGeom>
          <a:ln>
            <a:gradFill>
              <a:gsLst>
                <a:gs pos="0">
                  <a:srgbClr val="FA7E00"/>
                </a:gs>
                <a:gs pos="59000">
                  <a:srgbClr val="0B076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999480" y="1043940"/>
            <a:ext cx="5229860" cy="1088390"/>
          </a:xfrm>
          <a:prstGeom prst="rect">
            <a:avLst/>
          </a:prstGeom>
          <a:noFill/>
        </p:spPr>
        <p:txBody>
          <a:bodyPr wrap="square">
            <a:spAutoFit/>
          </a:bodyPr>
          <a:lstStyle/>
          <a:p>
            <a:pPr marR="0" defTabSz="914400" eaLnBrk="1" hangingPunct="1">
              <a:lnSpc>
                <a:spcPct val="120000"/>
              </a:lnSpc>
              <a:spcBef>
                <a:spcPts val="0"/>
              </a:spcBef>
              <a:spcAft>
                <a:spcPts val="0"/>
              </a:spcAft>
              <a:buClrTx/>
              <a:buSzTx/>
              <a:buFontTx/>
              <a:buNone/>
              <a:defRPr/>
            </a:pPr>
            <a:r>
              <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DBW生态</a:t>
            </a:r>
            <a:endPar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sp>
        <p:nvSpPr>
          <p:cNvPr id="18" name="星形: 四角 17"/>
          <p:cNvSpPr/>
          <p:nvPr/>
        </p:nvSpPr>
        <p:spPr>
          <a:xfrm>
            <a:off x="10160308" y="1267217"/>
            <a:ext cx="437160" cy="437160"/>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9" name="星形: 四角 18"/>
          <p:cNvSpPr/>
          <p:nvPr/>
        </p:nvSpPr>
        <p:spPr>
          <a:xfrm>
            <a:off x="10732177" y="1181692"/>
            <a:ext cx="323619" cy="323619"/>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0" name="星形: 四角 19"/>
          <p:cNvSpPr/>
          <p:nvPr/>
        </p:nvSpPr>
        <p:spPr>
          <a:xfrm>
            <a:off x="1130796" y="1582801"/>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星形: 四角 20"/>
          <p:cNvSpPr/>
          <p:nvPr/>
        </p:nvSpPr>
        <p:spPr>
          <a:xfrm>
            <a:off x="1552068" y="2004073"/>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2" name="文本框 21"/>
          <p:cNvSpPr txBox="1"/>
          <p:nvPr/>
        </p:nvSpPr>
        <p:spPr>
          <a:xfrm>
            <a:off x="5887085" y="2644775"/>
            <a:ext cx="5051425" cy="1753235"/>
          </a:xfrm>
          <a:prstGeom prst="rect">
            <a:avLst/>
          </a:prstGeom>
          <a:noFill/>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9pPr>
          </a:lstStyle>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DBW</a:t>
            </a:r>
            <a:r>
              <a:rPr kumimoji="0" lang="zh-CN" altLang="en-US"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生态由加拿大鹰山基金会与美国TAP工作室历时两年打造的元宇宙综合性生态平台，含匿名社交 web3.0 链游 NFT 音乐等，将为玩家带来前所未有的体验。</a:t>
            </a:r>
            <a:endParaRPr kumimoji="0" lang="zh-CN" altLang="en-US"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2" name="图片 1"/>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20714" t="5556" r="25718" b="5556"/>
          <a:stretch>
            <a:fillRect/>
          </a:stretch>
        </p:blipFill>
        <p:spPr>
          <a:xfrm>
            <a:off x="1095375" y="1267459"/>
            <a:ext cx="4201850" cy="4648201"/>
          </a:xfrm>
          <a:prstGeom prst="roundRect">
            <a:avLst>
              <a:gd name="adj" fmla="val 3889"/>
            </a:avLst>
          </a:prstGeom>
        </p:spPr>
      </p:pic>
      <p:pic>
        <p:nvPicPr>
          <p:cNvPr id="4" name="图片 3" descr="/private/var/folders/kk/kp84rlqs5s5g2142bb3m2wnr0000gn/T/com.kingsoft.wpsoffice.mac/picturecompress_20230222103930/output_1.pngoutput_1"/>
          <p:cNvPicPr>
            <a:picLocks noChangeAspect="1"/>
          </p:cNvPicPr>
          <p:nvPr>
            <p:custDataLst>
              <p:tags r:id="rId3"/>
            </p:custDataLst>
          </p:nvPr>
        </p:nvPicPr>
        <p:blipFill>
          <a:blip r:embed="rId4">
            <a:alphaModFix amt="20000"/>
          </a:blip>
          <a:stretch>
            <a:fillRect/>
          </a:stretch>
        </p:blipFill>
        <p:spPr>
          <a:xfrm>
            <a:off x="9042400" y="4239260"/>
            <a:ext cx="2861310" cy="2936240"/>
          </a:xfrm>
          <a:prstGeom prst="rect">
            <a:avLst/>
          </a:prstGeom>
        </p:spPr>
      </p:pic>
      <p:pic>
        <p:nvPicPr>
          <p:cNvPr id="6" name="图片 5" descr="/private/var/folders/kk/kp84rlqs5s5g2142bb3m2wnr0000gn/T/com.kingsoft.wpsoffice.mac/picturecompress_20230222103930/output_1.pngoutput_1"/>
          <p:cNvPicPr>
            <a:picLocks noChangeAspect="1"/>
          </p:cNvPicPr>
          <p:nvPr>
            <p:custDataLst>
              <p:tags r:id="rId5"/>
            </p:custDataLst>
          </p:nvPr>
        </p:nvPicPr>
        <p:blipFill>
          <a:blip r:embed="rId4">
            <a:lum bright="30000"/>
          </a:blip>
          <a:stretch>
            <a:fillRect/>
          </a:stretch>
        </p:blipFill>
        <p:spPr>
          <a:xfrm>
            <a:off x="396240" y="74930"/>
            <a:ext cx="626110" cy="62611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3787774" y="2419351"/>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0" name="椭圆 9"/>
          <p:cNvSpPr/>
          <p:nvPr/>
        </p:nvSpPr>
        <p:spPr>
          <a:xfrm>
            <a:off x="5488856" y="-4159028"/>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5" name="文本框 4"/>
          <p:cNvSpPr txBox="1"/>
          <p:nvPr/>
        </p:nvSpPr>
        <p:spPr>
          <a:xfrm>
            <a:off x="5999523" y="691909"/>
            <a:ext cx="5229225" cy="1088390"/>
          </a:xfrm>
          <a:prstGeom prst="rect">
            <a:avLst/>
          </a:prstGeom>
          <a:noFill/>
        </p:spPr>
        <p:txBody>
          <a:bodyPr wrap="square">
            <a:spAutoFit/>
          </a:bodyPr>
          <a:lstStyle/>
          <a:p>
            <a:pPr marR="0" defTabSz="914400" eaLnBrk="1" hangingPunct="1">
              <a:lnSpc>
                <a:spcPct val="120000"/>
              </a:lnSpc>
              <a:spcBef>
                <a:spcPts val="0"/>
              </a:spcBef>
              <a:spcAft>
                <a:spcPts val="0"/>
              </a:spcAft>
              <a:buClrTx/>
              <a:buSzTx/>
              <a:buFontTx/>
              <a:buNone/>
              <a:defRPr/>
            </a:pPr>
            <a:r>
              <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鹰山基金会简介</a:t>
            </a:r>
            <a:endPar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sp>
        <p:nvSpPr>
          <p:cNvPr id="7" name="文本框 6"/>
          <p:cNvSpPr txBox="1"/>
          <p:nvPr/>
        </p:nvSpPr>
        <p:spPr>
          <a:xfrm>
            <a:off x="3996055" y="1780540"/>
            <a:ext cx="7600315" cy="3969385"/>
          </a:xfrm>
          <a:prstGeom prst="rect">
            <a:avLst/>
          </a:prstGeom>
          <a:noFill/>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9pPr>
          </a:lstStyle>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鹰山投资基金会成立于2018年，位于加拿大，持有加拿大合规投资牌照，致力于在全球范围内推动区块链技术产业化，积极发掘有潜力的项目和优秀的区块链应用场景，推动区块链技术加速落地。</a:t>
            </a:r>
            <a:endParaRPr kumimoji="0" lang="zh-CN" altLang="en-US" sz="14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作为全球最早布局区块链产业生态的专业投资机构之一和全球发展最快的金融科技公司之一，鹰山投资基金会拥有一支国际化的高水平风控团队，成员来自以太基金会核心成员Caldano基金会、谷歌等，旨在将鹰山投资基金会打造成世界顶级基金会。             </a:t>
            </a:r>
            <a:endParaRPr kumimoji="0" lang="zh-CN" altLang="en-US" sz="14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sz="14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鹰山投资基金会在全球筛选优质区块链项目，投资区块链生态的基础设施、金融服务、行业应用，涵盖二级市场主流币种交易、公链项目初期投资、加密货币交易所布局、投资等在区块链生态建设中。鹰山投资基金会多年来取得40%的良好业绩，成功投资了多个优秀的区块链项目。鹰山投资基金会通过整合行业资源，构建产业生态圈，在降低市场投资风险的同时，为投资者带来更丰厚的回报，让每个人都能享受到数字经济高速发展带来的红利。</a:t>
            </a:r>
            <a:endParaRPr kumimoji="0" lang="zh-CN" altLang="en-US" sz="14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grpSp>
        <p:nvGrpSpPr>
          <p:cNvPr id="21" name="组合 20"/>
          <p:cNvGrpSpPr/>
          <p:nvPr/>
        </p:nvGrpSpPr>
        <p:grpSpPr>
          <a:xfrm>
            <a:off x="5332361" y="5814783"/>
            <a:ext cx="1747140" cy="670471"/>
            <a:chOff x="6697" y="9157"/>
            <a:chExt cx="2751" cy="1056"/>
          </a:xfrm>
        </p:grpSpPr>
        <p:sp>
          <p:nvSpPr>
            <p:cNvPr id="8" name="矩形: 圆角 7"/>
            <p:cNvSpPr/>
            <p:nvPr/>
          </p:nvSpPr>
          <p:spPr>
            <a:xfrm>
              <a:off x="6697" y="9157"/>
              <a:ext cx="2751" cy="1056"/>
            </a:xfrm>
            <a:prstGeom prst="roundRect">
              <a:avLst>
                <a:gd name="adj" fmla="val 50000"/>
              </a:avLst>
            </a:prstGeom>
            <a:gradFill flip="none" rotWithShape="1">
              <a:gsLst>
                <a:gs pos="5000">
                  <a:srgbClr val="FA7E00"/>
                </a:gs>
                <a:gs pos="100000">
                  <a:srgbClr val="AF03F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9" name="文本框 8"/>
            <p:cNvSpPr txBox="1"/>
            <p:nvPr/>
          </p:nvSpPr>
          <p:spPr>
            <a:xfrm>
              <a:off x="6811" y="9247"/>
              <a:ext cx="2515" cy="841"/>
            </a:xfrm>
            <a:prstGeom prst="rect">
              <a:avLst/>
            </a:prstGeom>
            <a:noFill/>
          </p:spPr>
          <p:txBody>
            <a:bodyPr wrap="square">
              <a:spAutoFit/>
            </a:bodyPr>
            <a:lstStyle/>
            <a:p>
              <a:pPr marR="0" algn="ctr" defTabSz="914400" eaLnBrk="1" hangingPunct="1">
                <a:lnSpc>
                  <a:spcPct val="120000"/>
                </a:lnSpc>
                <a:spcBef>
                  <a:spcPts val="0"/>
                </a:spcBef>
                <a:spcAft>
                  <a:spcPts val="0"/>
                </a:spcAft>
                <a:buClrTx/>
                <a:buSzTx/>
                <a:buFontTx/>
                <a:buNone/>
                <a:defRPr/>
              </a:pPr>
              <a:r>
                <a:rPr lang="zh-CN" altLang="en-US" sz="2400" spc="12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Caldano</a:t>
              </a:r>
              <a:endParaRPr lang="zh-CN" altLang="en-US" sz="2400" spc="12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cxnSp>
        <p:nvCxnSpPr>
          <p:cNvPr id="12" name="直接连接符 11"/>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sp>
        <p:nvSpPr>
          <p:cNvPr id="15" name="星形: 四角 14"/>
          <p:cNvSpPr/>
          <p:nvPr/>
        </p:nvSpPr>
        <p:spPr>
          <a:xfrm>
            <a:off x="10560177" y="646715"/>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6" name="星形: 四角 15"/>
          <p:cNvSpPr/>
          <p:nvPr/>
        </p:nvSpPr>
        <p:spPr>
          <a:xfrm>
            <a:off x="10981449" y="1067987"/>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cxnSp>
        <p:nvCxnSpPr>
          <p:cNvPr id="17" name="直接连接符 16"/>
          <p:cNvCxnSpPr/>
          <p:nvPr/>
        </p:nvCxnSpPr>
        <p:spPr>
          <a:xfrm flipV="1">
            <a:off x="11496675" y="0"/>
            <a:ext cx="0" cy="6858000"/>
          </a:xfrm>
          <a:prstGeom prst="line">
            <a:avLst/>
          </a:prstGeom>
          <a:ln>
            <a:gradFill>
              <a:gsLst>
                <a:gs pos="0">
                  <a:srgbClr val="FA7E00"/>
                </a:gs>
                <a:gs pos="59000">
                  <a:srgbClr val="0B0762"/>
                </a:gs>
              </a:gsLst>
              <a:lin ang="5400000" scaled="0"/>
            </a:gradFill>
          </a:ln>
        </p:spPr>
        <p:style>
          <a:lnRef idx="1">
            <a:schemeClr val="accent1"/>
          </a:lnRef>
          <a:fillRef idx="0">
            <a:schemeClr val="accent1"/>
          </a:fillRef>
          <a:effectRef idx="0">
            <a:schemeClr val="accent1"/>
          </a:effectRef>
          <a:fontRef idx="minor">
            <a:schemeClr val="tx1"/>
          </a:fontRef>
        </p:style>
      </p:cxnSp>
      <p:pic>
        <p:nvPicPr>
          <p:cNvPr id="2" name="图片 1" descr="/private/var/folders/kk/kp84rlqs5s5g2142bb3m2wnr0000gn/T/com.kingsoft.wpsoffice.mac/picturecompress_20230222103930/output_1.pngoutput_1"/>
          <p:cNvPicPr>
            <a:picLocks noChangeAspect="1"/>
          </p:cNvPicPr>
          <p:nvPr>
            <p:custDataLst>
              <p:tags r:id="rId1"/>
            </p:custDataLst>
          </p:nvPr>
        </p:nvPicPr>
        <p:blipFill>
          <a:blip r:embed="rId2">
            <a:lum bright="30000"/>
          </a:blip>
          <a:stretch>
            <a:fillRect/>
          </a:stretch>
        </p:blipFill>
        <p:spPr>
          <a:xfrm>
            <a:off x="375920" y="54610"/>
            <a:ext cx="666750" cy="666750"/>
          </a:xfrm>
          <a:prstGeom prst="rect">
            <a:avLst/>
          </a:prstGeom>
        </p:spPr>
      </p:pic>
      <p:grpSp>
        <p:nvGrpSpPr>
          <p:cNvPr id="20" name="组合 19"/>
          <p:cNvGrpSpPr/>
          <p:nvPr/>
        </p:nvGrpSpPr>
        <p:grpSpPr>
          <a:xfrm>
            <a:off x="7407161" y="5814783"/>
            <a:ext cx="1746885" cy="670471"/>
            <a:chOff x="9932" y="9077"/>
            <a:chExt cx="2751" cy="1056"/>
          </a:xfrm>
        </p:grpSpPr>
        <p:sp>
          <p:nvSpPr>
            <p:cNvPr id="3" name="矩形: 圆角 7"/>
            <p:cNvSpPr/>
            <p:nvPr/>
          </p:nvSpPr>
          <p:spPr>
            <a:xfrm>
              <a:off x="9932" y="9077"/>
              <a:ext cx="2751" cy="1056"/>
            </a:xfrm>
            <a:prstGeom prst="roundRect">
              <a:avLst>
                <a:gd name="adj" fmla="val 50000"/>
              </a:avLst>
            </a:prstGeom>
            <a:gradFill flip="none" rotWithShape="1">
              <a:gsLst>
                <a:gs pos="5000">
                  <a:srgbClr val="FA7E00"/>
                </a:gs>
                <a:gs pos="100000">
                  <a:srgbClr val="AF03F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4" name="文本框 3"/>
            <p:cNvSpPr txBox="1"/>
            <p:nvPr/>
          </p:nvSpPr>
          <p:spPr>
            <a:xfrm>
              <a:off x="10046" y="9167"/>
              <a:ext cx="2515" cy="841"/>
            </a:xfrm>
            <a:prstGeom prst="rect">
              <a:avLst/>
            </a:prstGeom>
            <a:noFill/>
          </p:spPr>
          <p:txBody>
            <a:bodyPr wrap="square">
              <a:spAutoFit/>
            </a:bodyPr>
            <a:p>
              <a:pPr marR="0" algn="ctr" defTabSz="914400" eaLnBrk="1" hangingPunct="1">
                <a:lnSpc>
                  <a:spcPct val="120000"/>
                </a:lnSpc>
                <a:spcBef>
                  <a:spcPts val="0"/>
                </a:spcBef>
                <a:spcAft>
                  <a:spcPts val="0"/>
                </a:spcAft>
                <a:buClrTx/>
                <a:buSzTx/>
                <a:buFontTx/>
                <a:buNone/>
                <a:defRPr/>
              </a:pPr>
              <a:r>
                <a:rPr lang="zh-CN" altLang="en-US" sz="2400" spc="12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40%</a:t>
              </a:r>
              <a:endParaRPr lang="zh-CN" altLang="en-US" sz="2400" spc="12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grpSp>
        <p:nvGrpSpPr>
          <p:cNvPr id="22" name="组合 21"/>
          <p:cNvGrpSpPr/>
          <p:nvPr/>
        </p:nvGrpSpPr>
        <p:grpSpPr>
          <a:xfrm>
            <a:off x="9481706" y="5814783"/>
            <a:ext cx="1746885" cy="670471"/>
            <a:chOff x="9932" y="9077"/>
            <a:chExt cx="2751" cy="1056"/>
          </a:xfrm>
        </p:grpSpPr>
        <p:sp>
          <p:nvSpPr>
            <p:cNvPr id="23" name="矩形: 圆角 7"/>
            <p:cNvSpPr/>
            <p:nvPr/>
          </p:nvSpPr>
          <p:spPr>
            <a:xfrm>
              <a:off x="9932" y="9077"/>
              <a:ext cx="2751" cy="1056"/>
            </a:xfrm>
            <a:prstGeom prst="roundRect">
              <a:avLst>
                <a:gd name="adj" fmla="val 50000"/>
              </a:avLst>
            </a:prstGeom>
            <a:gradFill flip="none" rotWithShape="1">
              <a:gsLst>
                <a:gs pos="5000">
                  <a:srgbClr val="FA7E00"/>
                </a:gs>
                <a:gs pos="100000">
                  <a:srgbClr val="AF03F9"/>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黑体 CN Medium" panose="020B0600000000000000" pitchFamily="34" charset="-122"/>
              </a:endParaRPr>
            </a:p>
          </p:txBody>
        </p:sp>
        <p:sp>
          <p:nvSpPr>
            <p:cNvPr id="24" name="文本框 23"/>
            <p:cNvSpPr txBox="1"/>
            <p:nvPr/>
          </p:nvSpPr>
          <p:spPr>
            <a:xfrm>
              <a:off x="10046" y="9167"/>
              <a:ext cx="2515" cy="841"/>
            </a:xfrm>
            <a:prstGeom prst="rect">
              <a:avLst/>
            </a:prstGeom>
            <a:noFill/>
          </p:spPr>
          <p:txBody>
            <a:bodyPr wrap="square">
              <a:spAutoFit/>
            </a:bodyPr>
            <a:p>
              <a:pPr marR="0" algn="ctr" defTabSz="914400" eaLnBrk="1" hangingPunct="1">
                <a:lnSpc>
                  <a:spcPct val="120000"/>
                </a:lnSpc>
                <a:spcBef>
                  <a:spcPts val="0"/>
                </a:spcBef>
                <a:spcAft>
                  <a:spcPts val="0"/>
                </a:spcAft>
                <a:buClrTx/>
                <a:buSzTx/>
                <a:buFontTx/>
                <a:buNone/>
                <a:defRPr/>
              </a:pPr>
              <a:r>
                <a:rPr lang="zh-CN" altLang="en-US" sz="2400" spc="12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数字经济</a:t>
              </a:r>
              <a:endParaRPr lang="zh-CN" altLang="en-US" sz="2400" spc="12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pic>
        <p:nvPicPr>
          <p:cNvPr id="6" name="图片 5" descr="831676690685_.pic"/>
          <p:cNvPicPr>
            <a:picLocks noChangeAspect="1"/>
          </p:cNvPicPr>
          <p:nvPr>
            <p:custDataLst>
              <p:tags r:id="rId3"/>
            </p:custDataLst>
          </p:nvPr>
        </p:nvPicPr>
        <p:blipFill>
          <a:blip r:embed="rId4"/>
          <a:stretch>
            <a:fillRect/>
          </a:stretch>
        </p:blipFill>
        <p:spPr>
          <a:xfrm>
            <a:off x="239395" y="1769745"/>
            <a:ext cx="3517900" cy="4561205"/>
          </a:xfrm>
          <a:prstGeom prst="rect">
            <a:avLst/>
          </a:prstGeom>
        </p:spPr>
      </p:pic>
      <p:sp>
        <p:nvSpPr>
          <p:cNvPr id="11" name="文本框 10"/>
          <p:cNvSpPr txBox="1"/>
          <p:nvPr/>
        </p:nvSpPr>
        <p:spPr>
          <a:xfrm>
            <a:off x="82550" y="744855"/>
            <a:ext cx="6626860" cy="829945"/>
          </a:xfrm>
          <a:prstGeom prst="rect">
            <a:avLst/>
          </a:prstGeom>
          <a:noFill/>
        </p:spPr>
        <p:txBody>
          <a:bodyPr wrap="square">
            <a:spAutoFit/>
          </a:bodyPr>
          <a:p>
            <a:pPr marR="0" defTabSz="914400" eaLnBrk="1" hangingPunct="1">
              <a:lnSpc>
                <a:spcPct val="120000"/>
              </a:lnSpc>
              <a:spcBef>
                <a:spcPts val="0"/>
              </a:spcBef>
              <a:spcAft>
                <a:spcPts val="0"/>
              </a:spcAft>
              <a:buClrTx/>
              <a:buSzTx/>
              <a:buFontTx/>
              <a:buNone/>
              <a:defRPr/>
            </a:pPr>
            <a:r>
              <a:rPr kumimoji="0" lang="zh-CN" altLang="en-US" sz="40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rPr>
              <a:t>首席执行官Jonh</a:t>
            </a:r>
            <a:endParaRPr kumimoji="0" lang="zh-CN" altLang="en-US" sz="4000" kern="1200" cap="none" spc="120" normalizeH="0" baseline="0" noProof="0" dirty="0">
              <a:solidFill>
                <a:srgbClr val="FA7E00"/>
              </a:solidFill>
              <a:latin typeface="方正粗黑宋简体" panose="02000000000000000000" charset="-122"/>
              <a:ea typeface="方正粗黑宋简体" panose="02000000000000000000" charset="-122"/>
              <a:cs typeface="思源黑体 CN Medium" panose="020B0600000000000000"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488856" y="-4159028"/>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cxnSp>
        <p:nvCxnSpPr>
          <p:cNvPr id="7" name="直接连接符 6"/>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sp>
        <p:nvSpPr>
          <p:cNvPr id="8" name="星形: 四角 7"/>
          <p:cNvSpPr/>
          <p:nvPr/>
        </p:nvSpPr>
        <p:spPr>
          <a:xfrm>
            <a:off x="10560177" y="646715"/>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nvGrpSpPr>
          <p:cNvPr id="38" name="组合 37"/>
          <p:cNvGrpSpPr/>
          <p:nvPr/>
        </p:nvGrpSpPr>
        <p:grpSpPr>
          <a:xfrm>
            <a:off x="1054402" y="6061924"/>
            <a:ext cx="895488" cy="522685"/>
            <a:chOff x="693636" y="2465452"/>
            <a:chExt cx="895488" cy="522685"/>
          </a:xfrm>
        </p:grpSpPr>
        <p:sp>
          <p:nvSpPr>
            <p:cNvPr id="39" name="星形: 四角 38"/>
            <p:cNvSpPr/>
            <p:nvPr/>
          </p:nvSpPr>
          <p:spPr>
            <a:xfrm>
              <a:off x="693636" y="2550977"/>
              <a:ext cx="437160" cy="437160"/>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40" name="星形: 四角 39"/>
            <p:cNvSpPr/>
            <p:nvPr/>
          </p:nvSpPr>
          <p:spPr>
            <a:xfrm>
              <a:off x="1265505" y="2465452"/>
              <a:ext cx="323619" cy="323619"/>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sp>
        <p:nvSpPr>
          <p:cNvPr id="4" name="文本框 3"/>
          <p:cNvSpPr txBox="1"/>
          <p:nvPr>
            <p:custDataLst>
              <p:tags r:id="rId1"/>
            </p:custDataLst>
          </p:nvPr>
        </p:nvSpPr>
        <p:spPr>
          <a:xfrm>
            <a:off x="144780" y="874395"/>
            <a:ext cx="4888865" cy="903605"/>
          </a:xfrm>
          <a:prstGeom prst="rect">
            <a:avLst/>
          </a:prstGeom>
          <a:noFill/>
        </p:spPr>
        <p:txBody>
          <a:bodyPr wrap="square">
            <a:spAutoFit/>
          </a:bodyPr>
          <a:p>
            <a:pPr marR="0" defTabSz="914400" eaLnBrk="1" hangingPunct="1">
              <a:lnSpc>
                <a:spcPct val="120000"/>
              </a:lnSpc>
              <a:spcBef>
                <a:spcPts val="0"/>
              </a:spcBef>
              <a:spcAft>
                <a:spcPts val="0"/>
              </a:spcAft>
              <a:buClrTx/>
              <a:buSzTx/>
              <a:buFontTx/>
              <a:buNone/>
              <a:defRPr/>
            </a:pPr>
            <a:r>
              <a:rPr kumimoji="0" lang="zh-CN" altLang="en-US" sz="4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鹰山基金会的成员</a:t>
            </a:r>
            <a:endParaRPr kumimoji="0" lang="zh-CN" altLang="en-US" sz="4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nvGrpSpPr>
          <p:cNvPr id="20" name="组合 19"/>
          <p:cNvGrpSpPr/>
          <p:nvPr/>
        </p:nvGrpSpPr>
        <p:grpSpPr>
          <a:xfrm>
            <a:off x="360045" y="2419350"/>
            <a:ext cx="11035665" cy="3642995"/>
            <a:chOff x="847" y="3810"/>
            <a:chExt cx="23000" cy="5354"/>
          </a:xfrm>
        </p:grpSpPr>
        <p:sp>
          <p:nvSpPr>
            <p:cNvPr id="14" name="圆角矩形 13"/>
            <p:cNvSpPr/>
            <p:nvPr/>
          </p:nvSpPr>
          <p:spPr>
            <a:xfrm>
              <a:off x="847" y="3810"/>
              <a:ext cx="6960" cy="5355"/>
            </a:xfrm>
            <a:prstGeom prst="roundRect">
              <a:avLst>
                <a:gd name="adj" fmla="val 6031"/>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8867" y="3810"/>
              <a:ext cx="6960" cy="5355"/>
            </a:xfrm>
            <a:prstGeom prst="roundRect">
              <a:avLst>
                <a:gd name="adj" fmla="val 6031"/>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16887" y="3810"/>
              <a:ext cx="6960" cy="5355"/>
            </a:xfrm>
            <a:prstGeom prst="roundRect">
              <a:avLst>
                <a:gd name="adj" fmla="val 6031"/>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3" name="图片 22" descr="1041676887663_.pic"/>
          <p:cNvPicPr>
            <a:picLocks noChangeAspect="1"/>
          </p:cNvPicPr>
          <p:nvPr>
            <p:custDataLst>
              <p:tags r:id="rId2"/>
            </p:custDataLst>
          </p:nvPr>
        </p:nvPicPr>
        <p:blipFill>
          <a:blip r:embed="rId3"/>
          <a:stretch>
            <a:fillRect/>
          </a:stretch>
        </p:blipFill>
        <p:spPr>
          <a:xfrm>
            <a:off x="104140" y="1782445"/>
            <a:ext cx="1997710" cy="1809750"/>
          </a:xfrm>
          <a:prstGeom prst="rect">
            <a:avLst/>
          </a:prstGeom>
        </p:spPr>
      </p:pic>
      <p:sp>
        <p:nvSpPr>
          <p:cNvPr id="22" name="文本框 21"/>
          <p:cNvSpPr txBox="1"/>
          <p:nvPr/>
        </p:nvSpPr>
        <p:spPr>
          <a:xfrm>
            <a:off x="1740535" y="2733675"/>
            <a:ext cx="2073275" cy="337185"/>
          </a:xfrm>
          <a:prstGeom prst="rect">
            <a:avLst/>
          </a:prstGeom>
          <a:noFill/>
        </p:spPr>
        <p:txBody>
          <a:bodyPr wrap="square" rtlCol="0">
            <a:spAutoFit/>
          </a:bodyPr>
          <a:p>
            <a:r>
              <a:rPr lang="zh-CN" altLang="en-US" sz="1600" b="1">
                <a:solidFill>
                  <a:schemeClr val="accent4"/>
                </a:solidFill>
              </a:rPr>
              <a:t>多米尼克·威廉姆</a:t>
            </a:r>
            <a:endParaRPr lang="zh-CN" altLang="en-US" sz="1600" b="1">
              <a:solidFill>
                <a:schemeClr val="accent4"/>
              </a:solidFill>
            </a:endParaRPr>
          </a:p>
        </p:txBody>
      </p:sp>
      <p:sp>
        <p:nvSpPr>
          <p:cNvPr id="24" name="文本框 23"/>
          <p:cNvSpPr txBox="1"/>
          <p:nvPr/>
        </p:nvSpPr>
        <p:spPr>
          <a:xfrm>
            <a:off x="1740535" y="3082925"/>
            <a:ext cx="1784350" cy="229870"/>
          </a:xfrm>
          <a:prstGeom prst="rect">
            <a:avLst/>
          </a:prstGeom>
          <a:noFill/>
        </p:spPr>
        <p:txBody>
          <a:bodyPr wrap="square" rtlCol="0">
            <a:spAutoFit/>
          </a:bodyPr>
          <a:p>
            <a:r>
              <a:rPr lang="zh-CN" altLang="en-US" sz="900"/>
              <a:t>斯鹰山投资基金会创始人兼CEO</a:t>
            </a:r>
            <a:endParaRPr lang="zh-CN" altLang="en-US" sz="900"/>
          </a:p>
        </p:txBody>
      </p:sp>
      <p:sp>
        <p:nvSpPr>
          <p:cNvPr id="25" name="文本框 24"/>
          <p:cNvSpPr txBox="1"/>
          <p:nvPr/>
        </p:nvSpPr>
        <p:spPr>
          <a:xfrm>
            <a:off x="542925" y="3524250"/>
            <a:ext cx="2981960" cy="2030095"/>
          </a:xfrm>
          <a:prstGeom prst="rect">
            <a:avLst/>
          </a:prstGeom>
          <a:noFill/>
        </p:spPr>
        <p:txBody>
          <a:bodyPr wrap="square" rtlCol="0">
            <a:spAutoFit/>
          </a:bodyPr>
          <a:p>
            <a:pPr>
              <a:lnSpc>
                <a:spcPct val="150000"/>
              </a:lnSpc>
            </a:pPr>
            <a:r>
              <a:rPr lang="zh-CN" altLang="en-US" sz="1200"/>
              <a:t>金融工程师，区块链行业专家，曾任美国数字社会与区块链实验室高级研究员，欧洲区块链研究联盟高级研究员。他专注于区块链技术领域，在构建分布式区块链解决方案方面拥有多年经验。他开创了区块链理论作为互联网空间数据和信息佐证的工具，以及互联网经济的本土化。</a:t>
            </a:r>
            <a:endParaRPr lang="zh-CN" altLang="en-US" sz="1200"/>
          </a:p>
        </p:txBody>
      </p:sp>
      <p:pic>
        <p:nvPicPr>
          <p:cNvPr id="27" name="图片 26" descr="1051676887664_.pic"/>
          <p:cNvPicPr>
            <a:picLocks noChangeAspect="1"/>
          </p:cNvPicPr>
          <p:nvPr>
            <p:custDataLst>
              <p:tags r:id="rId4"/>
            </p:custDataLst>
          </p:nvPr>
        </p:nvPicPr>
        <p:blipFill>
          <a:blip r:embed="rId5"/>
          <a:stretch>
            <a:fillRect/>
          </a:stretch>
        </p:blipFill>
        <p:spPr>
          <a:xfrm>
            <a:off x="3992880" y="1960245"/>
            <a:ext cx="1637030" cy="1178560"/>
          </a:xfrm>
          <a:prstGeom prst="rect">
            <a:avLst/>
          </a:prstGeom>
        </p:spPr>
      </p:pic>
      <p:sp>
        <p:nvSpPr>
          <p:cNvPr id="29" name="文本框 28"/>
          <p:cNvSpPr txBox="1"/>
          <p:nvPr/>
        </p:nvSpPr>
        <p:spPr>
          <a:xfrm>
            <a:off x="5763260" y="2618740"/>
            <a:ext cx="2073275" cy="337185"/>
          </a:xfrm>
          <a:prstGeom prst="rect">
            <a:avLst/>
          </a:prstGeom>
          <a:noFill/>
        </p:spPr>
        <p:txBody>
          <a:bodyPr wrap="square" rtlCol="0">
            <a:spAutoFit/>
          </a:bodyPr>
          <a:p>
            <a:r>
              <a:rPr lang="zh-CN" altLang="en-US" sz="1600" b="1">
                <a:solidFill>
                  <a:schemeClr val="accent4"/>
                </a:solidFill>
              </a:rPr>
              <a:t>斯维特谢多夫</a:t>
            </a:r>
            <a:endParaRPr lang="zh-CN" altLang="en-US" sz="1600" b="1">
              <a:solidFill>
                <a:schemeClr val="accent4"/>
              </a:solidFill>
            </a:endParaRPr>
          </a:p>
        </p:txBody>
      </p:sp>
      <p:sp>
        <p:nvSpPr>
          <p:cNvPr id="30" name="文本框 29"/>
          <p:cNvSpPr txBox="1"/>
          <p:nvPr/>
        </p:nvSpPr>
        <p:spPr>
          <a:xfrm>
            <a:off x="5763260" y="2967990"/>
            <a:ext cx="1784350" cy="229870"/>
          </a:xfrm>
          <a:prstGeom prst="rect">
            <a:avLst/>
          </a:prstGeom>
          <a:noFill/>
        </p:spPr>
        <p:txBody>
          <a:bodyPr wrap="square" rtlCol="0">
            <a:spAutoFit/>
          </a:bodyPr>
          <a:p>
            <a:r>
              <a:rPr lang="zh-CN" altLang="en-US" sz="900"/>
              <a:t>鹰山投资基金会技术总监</a:t>
            </a:r>
            <a:endParaRPr lang="zh-CN" altLang="en-US" sz="900"/>
          </a:p>
        </p:txBody>
      </p:sp>
      <p:sp>
        <p:nvSpPr>
          <p:cNvPr id="32" name="文本框 31"/>
          <p:cNvSpPr txBox="1"/>
          <p:nvPr/>
        </p:nvSpPr>
        <p:spPr>
          <a:xfrm>
            <a:off x="4386580" y="3321050"/>
            <a:ext cx="2981960" cy="2584450"/>
          </a:xfrm>
          <a:prstGeom prst="rect">
            <a:avLst/>
          </a:prstGeom>
          <a:noFill/>
        </p:spPr>
        <p:txBody>
          <a:bodyPr wrap="square" rtlCol="0">
            <a:spAutoFit/>
          </a:bodyPr>
          <a:p>
            <a:pPr>
              <a:lnSpc>
                <a:spcPct val="150000"/>
              </a:lnSpc>
            </a:pPr>
            <a:r>
              <a:rPr lang="zh-CN" altLang="en-US" sz="1200"/>
              <a:t>天使投资人、连续创业者，毕业于马里兰商学院，现生活工作于加州硅谷。他作为一名数学家在科学院开始了他的职业生涯，后来被Andersen Consulting聘为信息系统分析师。他曾在全球最大的在线零售商和证券交他还拥有并经营易所工作。</a:t>
            </a:r>
            <a:endParaRPr lang="zh-CN" altLang="en-US" sz="1200"/>
          </a:p>
          <a:p>
            <a:pPr>
              <a:lnSpc>
                <a:spcPct val="150000"/>
              </a:lnSpc>
            </a:pPr>
            <a:r>
              <a:rPr lang="zh-CN" altLang="en-US" sz="1200"/>
              <a:t>“Firstlntemational.In”，这是一家已有5 年历史的区块链公司孵化器（加利福尼亚州帕洛阿尔托）</a:t>
            </a:r>
            <a:endParaRPr lang="zh-CN" altLang="en-US" sz="1200"/>
          </a:p>
        </p:txBody>
      </p:sp>
      <p:sp>
        <p:nvSpPr>
          <p:cNvPr id="3" name="椭圆 2"/>
          <p:cNvSpPr/>
          <p:nvPr/>
        </p:nvSpPr>
        <p:spPr>
          <a:xfrm>
            <a:off x="-3787775" y="2419350"/>
            <a:ext cx="843534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pic>
        <p:nvPicPr>
          <p:cNvPr id="41" name="图片 40" descr="1031676887662_.pic"/>
          <p:cNvPicPr>
            <a:picLocks noChangeAspect="1"/>
          </p:cNvPicPr>
          <p:nvPr>
            <p:custDataLst>
              <p:tags r:id="rId6"/>
            </p:custDataLst>
          </p:nvPr>
        </p:nvPicPr>
        <p:blipFill>
          <a:blip r:embed="rId7"/>
          <a:stretch>
            <a:fillRect/>
          </a:stretch>
        </p:blipFill>
        <p:spPr>
          <a:xfrm>
            <a:off x="7444740" y="1491615"/>
            <a:ext cx="2448560" cy="1885950"/>
          </a:xfrm>
          <a:prstGeom prst="rect">
            <a:avLst/>
          </a:prstGeom>
        </p:spPr>
      </p:pic>
      <p:sp>
        <p:nvSpPr>
          <p:cNvPr id="42" name="文本框 41"/>
          <p:cNvSpPr txBox="1"/>
          <p:nvPr/>
        </p:nvSpPr>
        <p:spPr>
          <a:xfrm>
            <a:off x="9481185" y="2610485"/>
            <a:ext cx="2073275" cy="337185"/>
          </a:xfrm>
          <a:prstGeom prst="rect">
            <a:avLst/>
          </a:prstGeom>
          <a:noFill/>
        </p:spPr>
        <p:txBody>
          <a:bodyPr wrap="square" rtlCol="0">
            <a:spAutoFit/>
          </a:bodyPr>
          <a:p>
            <a:r>
              <a:rPr lang="zh-CN" altLang="en-US" sz="1600" b="1">
                <a:solidFill>
                  <a:schemeClr val="accent4"/>
                </a:solidFill>
              </a:rPr>
              <a:t>杰克·萨莫拉诺</a:t>
            </a:r>
            <a:endParaRPr lang="zh-CN" altLang="en-US" sz="1600" b="1">
              <a:solidFill>
                <a:schemeClr val="accent4"/>
              </a:solidFill>
            </a:endParaRPr>
          </a:p>
        </p:txBody>
      </p:sp>
      <p:sp>
        <p:nvSpPr>
          <p:cNvPr id="43" name="文本框 42"/>
          <p:cNvSpPr txBox="1"/>
          <p:nvPr/>
        </p:nvSpPr>
        <p:spPr>
          <a:xfrm>
            <a:off x="9785985" y="2908935"/>
            <a:ext cx="990600" cy="229870"/>
          </a:xfrm>
          <a:prstGeom prst="rect">
            <a:avLst/>
          </a:prstGeom>
          <a:noFill/>
        </p:spPr>
        <p:txBody>
          <a:bodyPr wrap="square" rtlCol="0">
            <a:spAutoFit/>
          </a:bodyPr>
          <a:p>
            <a:r>
              <a:rPr lang="zh-CN" altLang="en-US" sz="900"/>
              <a:t>核心成员</a:t>
            </a:r>
            <a:endParaRPr lang="zh-CN" altLang="en-US" sz="900"/>
          </a:p>
        </p:txBody>
      </p:sp>
      <p:sp>
        <p:nvSpPr>
          <p:cNvPr id="44" name="文本框 43"/>
          <p:cNvSpPr txBox="1"/>
          <p:nvPr/>
        </p:nvSpPr>
        <p:spPr>
          <a:xfrm>
            <a:off x="8104505" y="3197860"/>
            <a:ext cx="3274695" cy="2861310"/>
          </a:xfrm>
          <a:prstGeom prst="rect">
            <a:avLst/>
          </a:prstGeom>
          <a:noFill/>
        </p:spPr>
        <p:txBody>
          <a:bodyPr wrap="square" rtlCol="0">
            <a:spAutoFit/>
          </a:bodyPr>
          <a:p>
            <a:pPr>
              <a:lnSpc>
                <a:spcPct val="150000"/>
              </a:lnSpc>
            </a:pPr>
            <a:r>
              <a:rPr lang="zh-CN" altLang="en-US" sz="1200"/>
              <a:t>Jack L.Zamorano拥有加州大学旧金山分校的工商管理学士学位，曾在世界领先的游戏公司之一育碧工作。2011年，他离开育碧，成为一名独立游戏制作人，制作的游戏赢得了国际游戏大奖，包括2013年德国科隆游戏奖，从那时起，杰克·萨莫拉诺（Jack L.Zamorano）利用他在游戏行业的多年经验帮助推出了许多游戏全球游戏。从那时起，Jack L.Zamorano就利用他在游戏行业多年的经验帮助在全球发行了许多游戏。</a:t>
            </a:r>
            <a:endParaRPr lang="zh-CN" altLang="en-US" sz="1200"/>
          </a:p>
        </p:txBody>
      </p:sp>
      <p:pic>
        <p:nvPicPr>
          <p:cNvPr id="2" name="图片 1" descr="/private/var/folders/kk/kp84rlqs5s5g2142bb3m2wnr0000gn/T/com.kingsoft.wpsoffice.mac/picturecompress_20230222103930/output_1.pngoutput_1"/>
          <p:cNvPicPr>
            <a:picLocks noChangeAspect="1"/>
          </p:cNvPicPr>
          <p:nvPr>
            <p:custDataLst>
              <p:tags r:id="rId8"/>
            </p:custDataLst>
          </p:nvPr>
        </p:nvPicPr>
        <p:blipFill>
          <a:blip r:embed="rId9">
            <a:lum bright="30000"/>
          </a:blip>
          <a:stretch>
            <a:fillRect/>
          </a:stretch>
        </p:blipFill>
        <p:spPr>
          <a:xfrm>
            <a:off x="375920" y="54610"/>
            <a:ext cx="666750" cy="666750"/>
          </a:xfrm>
          <a:prstGeom prst="rect">
            <a:avLst/>
          </a:prstGeom>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787774" y="2419351"/>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cxnSp>
        <p:nvCxnSpPr>
          <p:cNvPr id="5" name="直接连接符 4"/>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04800" y="762000"/>
            <a:ext cx="4888865" cy="1088390"/>
          </a:xfrm>
          <a:prstGeom prst="rect">
            <a:avLst/>
          </a:prstGeom>
          <a:noFill/>
        </p:spPr>
        <p:txBody>
          <a:bodyPr wrap="square">
            <a:spAutoFit/>
          </a:bodyPr>
          <a:lstStyle/>
          <a:p>
            <a:pPr marR="0" defTabSz="914400" eaLnBrk="1" hangingPunct="1">
              <a:lnSpc>
                <a:spcPct val="120000"/>
              </a:lnSpc>
              <a:spcBef>
                <a:spcPts val="0"/>
              </a:spcBef>
              <a:spcAft>
                <a:spcPts val="0"/>
              </a:spcAft>
              <a:buClrTx/>
              <a:buSzTx/>
              <a:buFontTx/>
              <a:buNone/>
              <a:defRPr/>
            </a:pPr>
            <a:r>
              <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美国TAP介绍</a:t>
            </a:r>
            <a:endPar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sp>
        <p:nvSpPr>
          <p:cNvPr id="9" name="文本框 8"/>
          <p:cNvSpPr txBox="1"/>
          <p:nvPr/>
        </p:nvSpPr>
        <p:spPr>
          <a:xfrm>
            <a:off x="895350" y="1995805"/>
            <a:ext cx="5122545" cy="3415030"/>
          </a:xfrm>
          <a:prstGeom prst="rect">
            <a:avLst/>
          </a:prstGeom>
          <a:noFill/>
        </p:spPr>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itchFamily="2" charset="-122"/>
                <a:cs typeface="+mn-cs"/>
              </a:defRPr>
            </a:lvl9pPr>
          </a:lstStyle>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TAP由史蒂夫</a:t>
            </a:r>
            <a:r>
              <a:rPr kumimoji="0" lang="en-US" altLang="zh-CN"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a:t>
            </a: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格</a:t>
            </a: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瑞18年创办，是一家专业的游戏制作平台，作为全球最早布局元宇宙生态游戏的平台，我们吸引了世界顶级的游戏工作者加盟。</a:t>
            </a:r>
            <a:endPar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 </a:t>
            </a:r>
            <a:r>
              <a:rPr kumimoji="0" lang="en-US" altLang="zh-CN"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 </a:t>
            </a: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随着元宇宙技术迅猛的发展让个人数据、个人价值及社会价值逐建形成主流让平凡人成就不凡，用科技的力量去链接世界。</a:t>
            </a:r>
            <a:endPar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a:p>
            <a:pPr marL="0" marR="0" lvl="0" indent="0" algn="just" defTabSz="914400" rtl="0" eaLnBrk="0" fontAlgn="base" latinLnBrk="0" hangingPunct="0">
              <a:lnSpc>
                <a:spcPct val="150000"/>
              </a:lnSpc>
              <a:spcBef>
                <a:spcPts val="0"/>
              </a:spcBef>
              <a:spcAft>
                <a:spcPts val="0"/>
              </a:spcAft>
              <a:buClrTx/>
              <a:buSzTx/>
              <a:buFontTx/>
              <a:buNone/>
              <a:defRPr/>
            </a:pP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 </a:t>
            </a:r>
            <a:r>
              <a:rPr kumimoji="0" lang="en-US" altLang="zh-CN"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 </a:t>
            </a:r>
            <a:r>
              <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rPr>
              <a:t>我们的宗旨是共同创造全球首款音乐游戏，让所有玩家体验游戏带来的快乐，同时增加他们的收入。</a:t>
            </a:r>
            <a:endParaRPr kumimoji="0" lang="zh-CN" altLang="en-US" sz="1600" b="0" i="0" u="none" strike="noStrike" kern="1200" cap="none" spc="120" normalizeH="0" baseline="0" noProof="0" dirty="0">
              <a:ln>
                <a:noFill/>
              </a:ln>
              <a:solidFill>
                <a:schemeClr val="bg1">
                  <a:alpha val="60000"/>
                </a:schemeClr>
              </a:solidFill>
              <a:effectLst/>
              <a:uLnTx/>
              <a:uFillTx/>
              <a:latin typeface="思源黑体 CN Medium" panose="020B0600000000000000" pitchFamily="34" charset="-122"/>
              <a:ea typeface="思源黑体 CN Medium" panose="020B0600000000000000" pitchFamily="34" charset="-122"/>
              <a:cs typeface="思源黑体 CN Medium" panose="020B0600000000000000" pitchFamily="34" charset="-122"/>
            </a:endParaRPr>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38893" r="24848"/>
          <a:stretch>
            <a:fillRect/>
          </a:stretch>
        </p:blipFill>
        <p:spPr>
          <a:xfrm>
            <a:off x="7773417" y="0"/>
            <a:ext cx="4418583" cy="6858000"/>
          </a:xfrm>
          <a:prstGeom prst="rect">
            <a:avLst/>
          </a:prstGeom>
        </p:spPr>
      </p:pic>
      <p:grpSp>
        <p:nvGrpSpPr>
          <p:cNvPr id="16" name="组合 15"/>
          <p:cNvGrpSpPr/>
          <p:nvPr/>
        </p:nvGrpSpPr>
        <p:grpSpPr>
          <a:xfrm>
            <a:off x="5027720" y="838906"/>
            <a:ext cx="752348" cy="752348"/>
            <a:chOff x="1557827" y="692150"/>
            <a:chExt cx="752348" cy="752348"/>
          </a:xfrm>
        </p:grpSpPr>
        <p:sp>
          <p:nvSpPr>
            <p:cNvPr id="17" name="星形: 四角 16"/>
            <p:cNvSpPr/>
            <p:nvPr/>
          </p:nvSpPr>
          <p:spPr>
            <a:xfrm>
              <a:off x="1557827" y="692150"/>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18" name="星形: 四角 17"/>
            <p:cNvSpPr/>
            <p:nvPr/>
          </p:nvSpPr>
          <p:spPr>
            <a:xfrm>
              <a:off x="1979099" y="1113422"/>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19" name="组合 18"/>
          <p:cNvGrpSpPr/>
          <p:nvPr/>
        </p:nvGrpSpPr>
        <p:grpSpPr>
          <a:xfrm>
            <a:off x="1054402" y="6061924"/>
            <a:ext cx="895488" cy="522685"/>
            <a:chOff x="693636" y="2465452"/>
            <a:chExt cx="895488" cy="522685"/>
          </a:xfrm>
        </p:grpSpPr>
        <p:sp>
          <p:nvSpPr>
            <p:cNvPr id="20" name="星形: 四角 19"/>
            <p:cNvSpPr/>
            <p:nvPr/>
          </p:nvSpPr>
          <p:spPr>
            <a:xfrm>
              <a:off x="693636" y="2550977"/>
              <a:ext cx="437160" cy="437160"/>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星形: 四角 20"/>
            <p:cNvSpPr/>
            <p:nvPr/>
          </p:nvSpPr>
          <p:spPr>
            <a:xfrm>
              <a:off x="1265505" y="2465452"/>
              <a:ext cx="323619" cy="323619"/>
            </a:xfrm>
            <a:prstGeom prst="star4">
              <a:avLst>
                <a:gd name="adj" fmla="val 26369"/>
              </a:avLst>
            </a:prstGeom>
            <a:solidFill>
              <a:srgbClr val="4D5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pic>
        <p:nvPicPr>
          <p:cNvPr id="2" name="图片 1" descr="991676697440_.pic"/>
          <p:cNvPicPr>
            <a:picLocks noChangeAspect="1"/>
          </p:cNvPicPr>
          <p:nvPr>
            <p:custDataLst>
              <p:tags r:id="rId2"/>
            </p:custDataLst>
          </p:nvPr>
        </p:nvPicPr>
        <p:blipFill>
          <a:blip r:embed="rId3"/>
          <a:stretch>
            <a:fillRect/>
          </a:stretch>
        </p:blipFill>
        <p:spPr>
          <a:xfrm>
            <a:off x="6308725" y="1995805"/>
            <a:ext cx="4713605" cy="3108325"/>
          </a:xfrm>
          <a:prstGeom prst="rect">
            <a:avLst/>
          </a:prstGeom>
        </p:spPr>
      </p:pic>
      <p:sp>
        <p:nvSpPr>
          <p:cNvPr id="4" name="圆角矩形 3"/>
          <p:cNvSpPr/>
          <p:nvPr/>
        </p:nvSpPr>
        <p:spPr>
          <a:xfrm>
            <a:off x="6322695" y="4733925"/>
            <a:ext cx="4724400" cy="819150"/>
          </a:xfrm>
          <a:prstGeom prst="roundRect">
            <a:avLst>
              <a:gd name="adj" fmla="val 0"/>
            </a:avLst>
          </a:prstGeom>
          <a:gradFill>
            <a:gsLst>
              <a:gs pos="29000">
                <a:srgbClr val="61049B"/>
              </a:gs>
              <a:gs pos="100000">
                <a:srgbClr val="EB76F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sym typeface="+mn-ea"/>
              </a:rPr>
              <a:t>TAP</a:t>
            </a:r>
            <a:r>
              <a:rPr lang="zh-CN" altLang="en-US">
                <a:solidFill>
                  <a:schemeClr val="bg1"/>
                </a:solidFill>
                <a:sym typeface="+mn-ea"/>
              </a:rPr>
              <a:t>工作室创始人史蒂夫</a:t>
            </a:r>
            <a:r>
              <a:rPr lang="en-US" altLang="zh-CN">
                <a:solidFill>
                  <a:schemeClr val="bg1"/>
                </a:solidFill>
                <a:sym typeface="+mn-ea"/>
              </a:rPr>
              <a:t>·</a:t>
            </a:r>
            <a:r>
              <a:rPr lang="zh-CN" altLang="en-US">
                <a:solidFill>
                  <a:schemeClr val="bg1"/>
                </a:solidFill>
                <a:sym typeface="+mn-ea"/>
              </a:rPr>
              <a:t>格瑞拥有</a:t>
            </a:r>
            <a:r>
              <a:rPr lang="en-US" altLang="zh-CN">
                <a:solidFill>
                  <a:schemeClr val="bg1"/>
                </a:solidFill>
                <a:sym typeface="+mn-ea"/>
              </a:rPr>
              <a:t>30</a:t>
            </a:r>
            <a:r>
              <a:rPr lang="zh-CN" altLang="en-US">
                <a:solidFill>
                  <a:schemeClr val="bg1"/>
                </a:solidFill>
                <a:sym typeface="+mn-ea"/>
              </a:rPr>
              <a:t>年的电影和游戏制作经验，曾任职腾讯游戏主管</a:t>
            </a:r>
            <a:endParaRPr lang="zh-CN" altLang="en-US"/>
          </a:p>
        </p:txBody>
      </p:sp>
      <p:pic>
        <p:nvPicPr>
          <p:cNvPr id="6" name="图片 5" descr="/private/var/folders/kk/kp84rlqs5s5g2142bb3m2wnr0000gn/T/com.kingsoft.wpsoffice.mac/picturecompress_20230222103930/output_1.pngoutput_1"/>
          <p:cNvPicPr>
            <a:picLocks noChangeAspect="1"/>
          </p:cNvPicPr>
          <p:nvPr>
            <p:custDataLst>
              <p:tags r:id="rId4"/>
            </p:custDataLst>
          </p:nvPr>
        </p:nvPicPr>
        <p:blipFill>
          <a:blip r:embed="rId5">
            <a:lum bright="30000"/>
          </a:blip>
          <a:stretch>
            <a:fillRect/>
          </a:stretch>
        </p:blipFill>
        <p:spPr>
          <a:xfrm>
            <a:off x="375920" y="54610"/>
            <a:ext cx="666750" cy="6667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AP-ppt批注-22"/>
          <p:cNvPicPr>
            <a:picLocks noChangeAspect="1"/>
          </p:cNvPicPr>
          <p:nvPr/>
        </p:nvPicPr>
        <p:blipFill>
          <a:blip r:embed="rId1"/>
          <a:stretch>
            <a:fillRect/>
          </a:stretch>
        </p:blipFill>
        <p:spPr>
          <a:xfrm>
            <a:off x="6350" y="0"/>
            <a:ext cx="12185650" cy="6858000"/>
          </a:xfrm>
          <a:prstGeom prst="rect">
            <a:avLst/>
          </a:prstGeom>
        </p:spPr>
      </p:pic>
      <p:sp>
        <p:nvSpPr>
          <p:cNvPr id="5" name="矩形 4"/>
          <p:cNvSpPr/>
          <p:nvPr/>
        </p:nvSpPr>
        <p:spPr>
          <a:xfrm>
            <a:off x="3861435" y="4879340"/>
            <a:ext cx="8330565" cy="1979295"/>
          </a:xfrm>
          <a:prstGeom prst="rect">
            <a:avLst/>
          </a:prstGeom>
          <a:solidFill>
            <a:schemeClr val="tx1"/>
          </a:solidFill>
          <a:ln w="19050">
            <a:solidFill>
              <a:srgbClr val="EF0F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Picture 8" descr="Graphical user interface&#10;&#10;Description automatically generated with medium confidence"/>
          <p:cNvPicPr>
            <a:picLocks noChangeAspect="1"/>
          </p:cNvPicPr>
          <p:nvPr>
            <p:custDataLst>
              <p:tags r:id="rId2"/>
            </p:custDataLst>
          </p:nvPr>
        </p:nvPicPr>
        <p:blipFill>
          <a:blip r:embed="rId3"/>
          <a:stretch>
            <a:fillRect/>
          </a:stretch>
        </p:blipFill>
        <p:spPr>
          <a:xfrm>
            <a:off x="3861435" y="709930"/>
            <a:ext cx="7691120" cy="3997960"/>
          </a:xfrm>
          <a:prstGeom prst="rect">
            <a:avLst/>
          </a:prstGeom>
        </p:spPr>
      </p:pic>
      <p:sp>
        <p:nvSpPr>
          <p:cNvPr id="7" name="文本框 6"/>
          <p:cNvSpPr txBox="1"/>
          <p:nvPr/>
        </p:nvSpPr>
        <p:spPr>
          <a:xfrm>
            <a:off x="3861435" y="4878705"/>
            <a:ext cx="8077835" cy="1814830"/>
          </a:xfrm>
          <a:prstGeom prst="rect">
            <a:avLst/>
          </a:prstGeom>
          <a:noFill/>
        </p:spPr>
        <p:txBody>
          <a:bodyPr wrap="square" rtlCol="0">
            <a:spAutoFit/>
          </a:bodyPr>
          <a:p>
            <a:pPr algn="l">
              <a:lnSpc>
                <a:spcPct val="140000"/>
              </a:lnSpc>
            </a:pPr>
            <a:r>
              <a:rPr lang="zh-CN" altLang="en-US" sz="2000">
                <a:solidFill>
                  <a:schemeClr val="bg1"/>
                </a:solidFill>
              </a:rPr>
              <a:t>30年的电影和游戏制作经验。腾讯游戏和EA的高管。曾与顶级电影制作人詹姆斯卡梅隆和罗恩·霍华德以及传奇游戏制作人合作，如坂口日朗，魔戒四部曲，王者荣耀</a:t>
            </a:r>
            <a:r>
              <a:rPr lang="en-US" altLang="zh-CN" sz="2000">
                <a:solidFill>
                  <a:schemeClr val="bg1"/>
                </a:solidFill>
              </a:rPr>
              <a:t>......</a:t>
            </a:r>
            <a:r>
              <a:rPr lang="zh-CN" altLang="en-US" sz="2000">
                <a:solidFill>
                  <a:schemeClr val="bg1"/>
                </a:solidFill>
              </a:rPr>
              <a:t>在莫纳广告节上获得视觉特效铜狮奖。音乐是史蒂夫一生的激情。</a:t>
            </a:r>
            <a:endParaRPr lang="zh-CN" altLang="en-US" sz="2000">
              <a:solidFill>
                <a:schemeClr val="bg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96675" y="0"/>
            <a:ext cx="0" cy="6858000"/>
          </a:xfrm>
          <a:prstGeom prst="line">
            <a:avLst/>
          </a:prstGeom>
          <a:ln>
            <a:gradFill>
              <a:gsLst>
                <a:gs pos="0">
                  <a:srgbClr val="FA7E00"/>
                </a:gs>
                <a:gs pos="59000">
                  <a:srgbClr val="0B076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63055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77850" y="0"/>
            <a:ext cx="0" cy="6858000"/>
          </a:xfrm>
          <a:prstGeom prst="line">
            <a:avLst/>
          </a:prstGeom>
          <a:ln>
            <a:gradFill>
              <a:gsLst>
                <a:gs pos="0">
                  <a:srgbClr val="FA7E00"/>
                </a:gs>
                <a:gs pos="59000">
                  <a:srgbClr val="0B0762"/>
                </a:gs>
              </a:gsLst>
              <a:lin ang="5400000" scaled="0"/>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050540" y="537845"/>
            <a:ext cx="4770120" cy="1088390"/>
          </a:xfrm>
          <a:prstGeom prst="rect">
            <a:avLst/>
          </a:prstGeom>
          <a:noFill/>
        </p:spPr>
        <p:txBody>
          <a:bodyPr wrap="square">
            <a:spAutoFit/>
          </a:bodyPr>
          <a:lstStyle/>
          <a:p>
            <a:pPr marR="0" defTabSz="914400" eaLnBrk="1" hangingPunct="1">
              <a:lnSpc>
                <a:spcPct val="120000"/>
              </a:lnSpc>
              <a:spcBef>
                <a:spcPts val="0"/>
              </a:spcBef>
              <a:spcAft>
                <a:spcPts val="0"/>
              </a:spcAft>
              <a:buClrTx/>
              <a:buSzTx/>
              <a:buFontTx/>
              <a:buNone/>
              <a:defRPr/>
            </a:pPr>
            <a:r>
              <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TAP重要成员</a:t>
            </a:r>
            <a:endPar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nvGrpSpPr>
          <p:cNvPr id="31" name="组合 30"/>
          <p:cNvGrpSpPr/>
          <p:nvPr/>
        </p:nvGrpSpPr>
        <p:grpSpPr>
          <a:xfrm>
            <a:off x="1317797" y="692150"/>
            <a:ext cx="752348" cy="752348"/>
            <a:chOff x="1557827" y="692150"/>
            <a:chExt cx="752348" cy="752348"/>
          </a:xfrm>
        </p:grpSpPr>
        <p:sp>
          <p:nvSpPr>
            <p:cNvPr id="24" name="星形: 四角 23"/>
            <p:cNvSpPr/>
            <p:nvPr/>
          </p:nvSpPr>
          <p:spPr>
            <a:xfrm>
              <a:off x="1557827" y="692150"/>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5" name="星形: 四角 24"/>
            <p:cNvSpPr/>
            <p:nvPr/>
          </p:nvSpPr>
          <p:spPr>
            <a:xfrm>
              <a:off x="1979099" y="1113422"/>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30" name="组合 29"/>
          <p:cNvGrpSpPr/>
          <p:nvPr/>
        </p:nvGrpSpPr>
        <p:grpSpPr>
          <a:xfrm>
            <a:off x="1768463" y="5432353"/>
            <a:ext cx="752348" cy="752348"/>
            <a:chOff x="7485331" y="1914588"/>
            <a:chExt cx="752348" cy="752348"/>
          </a:xfrm>
        </p:grpSpPr>
        <p:sp>
          <p:nvSpPr>
            <p:cNvPr id="28" name="星形: 四角 27"/>
            <p:cNvSpPr/>
            <p:nvPr/>
          </p:nvSpPr>
          <p:spPr>
            <a:xfrm>
              <a:off x="7485331" y="1914588"/>
              <a:ext cx="526923" cy="526923"/>
            </a:xfrm>
            <a:prstGeom prst="star4">
              <a:avLst>
                <a:gd name="adj" fmla="val 26369"/>
              </a:avLst>
            </a:prstGeom>
            <a:noFill/>
            <a:ln>
              <a:gradFill>
                <a:gsLst>
                  <a:gs pos="0">
                    <a:srgbClr val="B50DE5"/>
                  </a:gs>
                  <a:gs pos="100000">
                    <a:srgbClr val="EF6C2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9" name="星形: 四角 28"/>
            <p:cNvSpPr/>
            <p:nvPr/>
          </p:nvSpPr>
          <p:spPr>
            <a:xfrm>
              <a:off x="7906603" y="2335860"/>
              <a:ext cx="331076" cy="331076"/>
            </a:xfrm>
            <a:prstGeom prst="star4">
              <a:avLst>
                <a:gd name="adj" fmla="val 26369"/>
              </a:avLst>
            </a:prstGeom>
            <a:noFill/>
            <a:ln>
              <a:gradFill>
                <a:gsLst>
                  <a:gs pos="0">
                    <a:srgbClr val="B50DE5"/>
                  </a:gs>
                  <a:gs pos="100000">
                    <a:srgbClr val="EF6C2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pic>
        <p:nvPicPr>
          <p:cNvPr id="4" name="图片 3" descr="/private/var/folders/kk/kp84rlqs5s5g2142bb3m2wnr0000gn/T/com.kingsoft.wpsoffice.mac/picturecompress_20230220123344/output_1.pngoutput_1"/>
          <p:cNvPicPr>
            <a:picLocks noChangeAspect="1"/>
          </p:cNvPicPr>
          <p:nvPr>
            <p:custDataLst>
              <p:tags r:id="rId1"/>
            </p:custDataLst>
          </p:nvPr>
        </p:nvPicPr>
        <p:blipFill>
          <a:blip r:embed="rId2"/>
          <a:srcRect l="51179" t="10896" r="10342" b="25294"/>
          <a:stretch>
            <a:fillRect/>
          </a:stretch>
        </p:blipFill>
        <p:spPr>
          <a:xfrm>
            <a:off x="829310" y="1461770"/>
            <a:ext cx="5375910" cy="4740275"/>
          </a:xfrm>
          <a:prstGeom prst="rect">
            <a:avLst/>
          </a:prstGeom>
        </p:spPr>
      </p:pic>
      <p:sp>
        <p:nvSpPr>
          <p:cNvPr id="20" name="椭圆 19"/>
          <p:cNvSpPr/>
          <p:nvPr/>
        </p:nvSpPr>
        <p:spPr>
          <a:xfrm>
            <a:off x="6625266" y="2451703"/>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4750645" y="-4875876"/>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pic>
        <p:nvPicPr>
          <p:cNvPr id="2" name="图片 1" descr="/private/var/folders/kk/kp84rlqs5s5g2142bb3m2wnr0000gn/T/com.kingsoft.wpsoffice.mac/picturecompress_20230222103930/output_1.pngoutput_1"/>
          <p:cNvPicPr>
            <a:picLocks noChangeAspect="1"/>
          </p:cNvPicPr>
          <p:nvPr>
            <p:custDataLst>
              <p:tags r:id="rId3"/>
            </p:custDataLst>
          </p:nvPr>
        </p:nvPicPr>
        <p:blipFill>
          <a:blip r:embed="rId4">
            <a:lum bright="30000"/>
          </a:blip>
          <a:stretch>
            <a:fillRect/>
          </a:stretch>
        </p:blipFill>
        <p:spPr>
          <a:xfrm>
            <a:off x="375920" y="54610"/>
            <a:ext cx="666750" cy="666750"/>
          </a:xfrm>
          <a:prstGeom prst="rect">
            <a:avLst/>
          </a:prstGeom>
        </p:spPr>
      </p:pic>
      <p:sp>
        <p:nvSpPr>
          <p:cNvPr id="12" name="文本框 11"/>
          <p:cNvSpPr txBox="1"/>
          <p:nvPr/>
        </p:nvSpPr>
        <p:spPr>
          <a:xfrm>
            <a:off x="6205220" y="2493645"/>
            <a:ext cx="5918200" cy="2676525"/>
          </a:xfrm>
          <a:prstGeom prst="rect">
            <a:avLst/>
          </a:prstGeom>
          <a:noFill/>
        </p:spPr>
        <p:txBody>
          <a:bodyPr wrap="square" rtlCol="0">
            <a:spAutoFit/>
          </a:bodyPr>
          <a:p>
            <a:r>
              <a:rPr lang="zh-CN" altLang="en-US" sz="2400">
                <a:solidFill>
                  <a:schemeClr val="bg1"/>
                </a:solidFill>
              </a:rPr>
              <a:t>卡洛斯亨特是好莱坞电影手绘稿创作者，</a:t>
            </a:r>
            <a:r>
              <a:rPr lang="zh-CN" altLang="en-US" sz="2400">
                <a:solidFill>
                  <a:schemeClr val="bg1"/>
                </a:solidFill>
              </a:rPr>
              <a:t>例：金刚</a:t>
            </a:r>
            <a:r>
              <a:rPr lang="zh-CN" altLang="en-US" sz="2400">
                <a:solidFill>
                  <a:schemeClr val="bg1"/>
                </a:solidFill>
              </a:rPr>
              <a:t>骷髅岛，超凡蜘蛛侠，哥斯拉</a:t>
            </a:r>
            <a:r>
              <a:rPr lang="en-US" altLang="zh-CN" sz="2400">
                <a:solidFill>
                  <a:schemeClr val="bg1"/>
                </a:solidFill>
              </a:rPr>
              <a:t>......</a:t>
            </a:r>
            <a:endParaRPr lang="en-US" altLang="zh-CN" sz="2400">
              <a:solidFill>
                <a:schemeClr val="bg1"/>
              </a:solidFill>
            </a:endParaRPr>
          </a:p>
          <a:p>
            <a:endParaRPr lang="zh-CN" altLang="en-US" sz="2400">
              <a:solidFill>
                <a:schemeClr val="bg1"/>
              </a:solidFill>
            </a:endParaRPr>
          </a:p>
          <a:p>
            <a:endParaRPr lang="zh-CN" altLang="en-US" sz="2400">
              <a:solidFill>
                <a:schemeClr val="bg1"/>
              </a:solidFill>
            </a:endParaRPr>
          </a:p>
          <a:p>
            <a:endParaRPr lang="zh-CN" altLang="en-US" sz="2400">
              <a:solidFill>
                <a:schemeClr val="bg1"/>
              </a:solidFill>
            </a:endParaRPr>
          </a:p>
          <a:p>
            <a:r>
              <a:rPr lang="zh-CN" altLang="en-US" sz="2400">
                <a:solidFill>
                  <a:schemeClr val="bg1"/>
                </a:solidFill>
              </a:rPr>
              <a:t>现担任大型链</a:t>
            </a:r>
            <a:r>
              <a:rPr lang="zh-CN" altLang="en-US" sz="2400">
                <a:solidFill>
                  <a:schemeClr val="bg1"/>
                </a:solidFill>
              </a:rPr>
              <a:t>游阿波罗计划的角色设计和我们生态卡牌的</a:t>
            </a:r>
            <a:r>
              <a:rPr lang="zh-CN" altLang="en-US" sz="2400">
                <a:solidFill>
                  <a:schemeClr val="bg1"/>
                </a:solidFill>
              </a:rPr>
              <a:t>设计。</a:t>
            </a:r>
            <a:endParaRPr lang="zh-CN" altLang="en-US" sz="2400">
              <a:solidFill>
                <a:schemeClr val="bg1"/>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AP-ppt批注-09"/>
          <p:cNvPicPr>
            <a:picLocks noChangeAspect="1"/>
          </p:cNvPicPr>
          <p:nvPr/>
        </p:nvPicPr>
        <p:blipFill>
          <a:blip r:embed="rId1"/>
          <a:srcRect t="1241" r="53522" b="25148"/>
          <a:stretch>
            <a:fillRect/>
          </a:stretch>
        </p:blipFill>
        <p:spPr>
          <a:xfrm>
            <a:off x="0" y="392430"/>
            <a:ext cx="6219825" cy="5543550"/>
          </a:xfrm>
          <a:prstGeom prst="rect">
            <a:avLst/>
          </a:prstGeom>
        </p:spPr>
      </p:pic>
      <p:sp>
        <p:nvSpPr>
          <p:cNvPr id="6" name="文本框 5"/>
          <p:cNvSpPr txBox="1"/>
          <p:nvPr/>
        </p:nvSpPr>
        <p:spPr>
          <a:xfrm>
            <a:off x="6033770" y="2091055"/>
            <a:ext cx="5678805" cy="2676525"/>
          </a:xfrm>
          <a:prstGeom prst="rect">
            <a:avLst/>
          </a:prstGeom>
          <a:noFill/>
        </p:spPr>
        <p:txBody>
          <a:bodyPr wrap="square" rtlCol="0">
            <a:spAutoFit/>
          </a:bodyPr>
          <a:p>
            <a:r>
              <a:rPr lang="zh-CN" altLang="en-US" sz="2400">
                <a:solidFill>
                  <a:schemeClr val="bg1"/>
                </a:solidFill>
              </a:rPr>
              <a:t>南希是好莱坞顶级制片人，和音乐制作人，她的</a:t>
            </a:r>
            <a:r>
              <a:rPr lang="zh-CN" altLang="en-US" sz="2400">
                <a:solidFill>
                  <a:schemeClr val="bg1"/>
                </a:solidFill>
              </a:rPr>
              <a:t>版权作品有捉鬼敢死队，魔鬼总动员，生化危机</a:t>
            </a:r>
            <a:r>
              <a:rPr lang="en-US" altLang="zh-CN" sz="2400">
                <a:solidFill>
                  <a:schemeClr val="bg1"/>
                </a:solidFill>
              </a:rPr>
              <a:t>......</a:t>
            </a:r>
            <a:endParaRPr lang="en-US" altLang="zh-CN" sz="2400">
              <a:solidFill>
                <a:schemeClr val="bg1"/>
              </a:solidFill>
            </a:endParaRPr>
          </a:p>
          <a:p>
            <a:endParaRPr lang="zh-CN" altLang="en-US" sz="2400">
              <a:solidFill>
                <a:schemeClr val="bg1"/>
              </a:solidFill>
              <a:sym typeface="+mn-ea"/>
            </a:endParaRPr>
          </a:p>
          <a:p>
            <a:endParaRPr lang="zh-CN" altLang="en-US" sz="2400">
              <a:solidFill>
                <a:schemeClr val="bg1"/>
              </a:solidFill>
              <a:sym typeface="+mn-ea"/>
            </a:endParaRPr>
          </a:p>
          <a:p>
            <a:r>
              <a:rPr lang="zh-CN" altLang="en-US" sz="2400">
                <a:solidFill>
                  <a:schemeClr val="bg1"/>
                </a:solidFill>
                <a:sym typeface="+mn-ea"/>
              </a:rPr>
              <a:t>现担任大型链游阿波罗计划的音乐版权和我们生态音乐版权的</a:t>
            </a:r>
            <a:r>
              <a:rPr lang="zh-CN" altLang="en-US" sz="2400">
                <a:solidFill>
                  <a:schemeClr val="bg1"/>
                </a:solidFill>
                <a:sym typeface="+mn-ea"/>
              </a:rPr>
              <a:t>顾问。</a:t>
            </a:r>
            <a:endParaRPr lang="zh-CN" altLang="en-US" sz="2400">
              <a:solidFill>
                <a:schemeClr val="bg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0" y="6921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96675" y="0"/>
            <a:ext cx="0" cy="6858000"/>
          </a:xfrm>
          <a:prstGeom prst="line">
            <a:avLst/>
          </a:prstGeom>
          <a:ln>
            <a:gradFill>
              <a:gsLst>
                <a:gs pos="0">
                  <a:srgbClr val="FA7E00"/>
                </a:gs>
                <a:gs pos="59000">
                  <a:srgbClr val="0B0762"/>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0" y="6305550"/>
            <a:ext cx="12192000" cy="0"/>
          </a:xfrm>
          <a:prstGeom prst="line">
            <a:avLst/>
          </a:prstGeom>
          <a:ln>
            <a:gradFill>
              <a:gsLst>
                <a:gs pos="0">
                  <a:srgbClr val="FA7E00"/>
                </a:gs>
                <a:gs pos="59000">
                  <a:srgbClr val="0B0762"/>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577850" y="0"/>
            <a:ext cx="0" cy="6858000"/>
          </a:xfrm>
          <a:prstGeom prst="line">
            <a:avLst/>
          </a:prstGeom>
          <a:ln>
            <a:gradFill>
              <a:gsLst>
                <a:gs pos="0">
                  <a:srgbClr val="FA7E00"/>
                </a:gs>
                <a:gs pos="59000">
                  <a:srgbClr val="0B0762"/>
                </a:gs>
              </a:gsLst>
              <a:lin ang="5400000" scaled="0"/>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050540" y="537845"/>
            <a:ext cx="4770120" cy="1088390"/>
          </a:xfrm>
          <a:prstGeom prst="rect">
            <a:avLst/>
          </a:prstGeom>
          <a:noFill/>
        </p:spPr>
        <p:txBody>
          <a:bodyPr wrap="square">
            <a:spAutoFit/>
          </a:bodyPr>
          <a:lstStyle/>
          <a:p>
            <a:pPr marR="0" defTabSz="914400" eaLnBrk="1" hangingPunct="1">
              <a:lnSpc>
                <a:spcPct val="120000"/>
              </a:lnSpc>
              <a:spcBef>
                <a:spcPts val="0"/>
              </a:spcBef>
              <a:spcAft>
                <a:spcPts val="0"/>
              </a:spcAft>
              <a:buClrTx/>
              <a:buSzTx/>
              <a:buFontTx/>
              <a:buNone/>
              <a:defRPr/>
            </a:pPr>
            <a:r>
              <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生态模型</a:t>
            </a:r>
            <a:r>
              <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rPr>
              <a:t>作者</a:t>
            </a:r>
            <a:endParaRPr kumimoji="0" lang="zh-CN" altLang="en-US" sz="5400" kern="1200" cap="none" spc="120" normalizeH="0" baseline="0" noProof="0" dirty="0">
              <a:solidFill>
                <a:schemeClr val="bg1"/>
              </a:solidFill>
              <a:latin typeface="方正粗黑宋简体" panose="02000000000000000000" charset="-122"/>
              <a:ea typeface="方正粗黑宋简体" panose="02000000000000000000" charset="-122"/>
              <a:cs typeface="思源黑体 CN Medium" panose="020B0600000000000000" pitchFamily="34" charset="-122"/>
            </a:endParaRPr>
          </a:p>
        </p:txBody>
      </p:sp>
      <p:grpSp>
        <p:nvGrpSpPr>
          <p:cNvPr id="31" name="组合 30"/>
          <p:cNvGrpSpPr/>
          <p:nvPr/>
        </p:nvGrpSpPr>
        <p:grpSpPr>
          <a:xfrm>
            <a:off x="1317797" y="692150"/>
            <a:ext cx="752348" cy="752348"/>
            <a:chOff x="1557827" y="692150"/>
            <a:chExt cx="752348" cy="752348"/>
          </a:xfrm>
        </p:grpSpPr>
        <p:sp>
          <p:nvSpPr>
            <p:cNvPr id="24" name="星形: 四角 23"/>
            <p:cNvSpPr/>
            <p:nvPr/>
          </p:nvSpPr>
          <p:spPr>
            <a:xfrm>
              <a:off x="1557827" y="692150"/>
              <a:ext cx="526923" cy="526923"/>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5" name="星形: 四角 24"/>
            <p:cNvSpPr/>
            <p:nvPr/>
          </p:nvSpPr>
          <p:spPr>
            <a:xfrm>
              <a:off x="1979099" y="1113422"/>
              <a:ext cx="331076" cy="331076"/>
            </a:xfrm>
            <a:prstGeom prst="star4">
              <a:avLst>
                <a:gd name="adj" fmla="val 26369"/>
              </a:avLst>
            </a:prstGeom>
            <a:solidFill>
              <a:srgbClr val="FA7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grpSp>
        <p:nvGrpSpPr>
          <p:cNvPr id="30" name="组合 29"/>
          <p:cNvGrpSpPr/>
          <p:nvPr/>
        </p:nvGrpSpPr>
        <p:grpSpPr>
          <a:xfrm>
            <a:off x="1768463" y="5432353"/>
            <a:ext cx="752348" cy="752348"/>
            <a:chOff x="7485331" y="1914588"/>
            <a:chExt cx="752348" cy="752348"/>
          </a:xfrm>
        </p:grpSpPr>
        <p:sp>
          <p:nvSpPr>
            <p:cNvPr id="28" name="星形: 四角 27"/>
            <p:cNvSpPr/>
            <p:nvPr/>
          </p:nvSpPr>
          <p:spPr>
            <a:xfrm>
              <a:off x="7485331" y="1914588"/>
              <a:ext cx="526923" cy="526923"/>
            </a:xfrm>
            <a:prstGeom prst="star4">
              <a:avLst>
                <a:gd name="adj" fmla="val 26369"/>
              </a:avLst>
            </a:prstGeom>
            <a:noFill/>
            <a:ln>
              <a:gradFill>
                <a:gsLst>
                  <a:gs pos="0">
                    <a:srgbClr val="B50DE5"/>
                  </a:gs>
                  <a:gs pos="100000">
                    <a:srgbClr val="EF6C2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9" name="星形: 四角 28"/>
            <p:cNvSpPr/>
            <p:nvPr/>
          </p:nvSpPr>
          <p:spPr>
            <a:xfrm>
              <a:off x="7906603" y="2335860"/>
              <a:ext cx="331076" cy="331076"/>
            </a:xfrm>
            <a:prstGeom prst="star4">
              <a:avLst>
                <a:gd name="adj" fmla="val 26369"/>
              </a:avLst>
            </a:prstGeom>
            <a:noFill/>
            <a:ln>
              <a:gradFill>
                <a:gsLst>
                  <a:gs pos="0">
                    <a:srgbClr val="B50DE5"/>
                  </a:gs>
                  <a:gs pos="100000">
                    <a:srgbClr val="EF6C2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grpSp>
      <p:sp>
        <p:nvSpPr>
          <p:cNvPr id="20" name="椭圆 19"/>
          <p:cNvSpPr/>
          <p:nvPr/>
        </p:nvSpPr>
        <p:spPr>
          <a:xfrm>
            <a:off x="7512996" y="2792698"/>
            <a:ext cx="8394700" cy="8394700"/>
          </a:xfrm>
          <a:prstGeom prst="ellipse">
            <a:avLst/>
          </a:prstGeom>
          <a:gradFill flip="none" rotWithShape="1">
            <a:gsLst>
              <a:gs pos="5000">
                <a:srgbClr val="7030A0">
                  <a:alpha val="40000"/>
                </a:srgbClr>
              </a:gs>
              <a:gs pos="100000">
                <a:srgbClr val="7030A0">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sp>
        <p:nvSpPr>
          <p:cNvPr id="21" name="椭圆 20"/>
          <p:cNvSpPr/>
          <p:nvPr/>
        </p:nvSpPr>
        <p:spPr>
          <a:xfrm>
            <a:off x="-4750645" y="-4875876"/>
            <a:ext cx="10490200" cy="10490200"/>
          </a:xfrm>
          <a:prstGeom prst="ellipse">
            <a:avLst/>
          </a:prstGeom>
          <a:gradFill flip="none" rotWithShape="1">
            <a:gsLst>
              <a:gs pos="5000">
                <a:srgbClr val="0F098D">
                  <a:alpha val="67843"/>
                </a:srgbClr>
              </a:gs>
              <a:gs pos="100000">
                <a:srgbClr val="090551">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Medium" panose="020B0600000000000000" pitchFamily="34" charset="-122"/>
            </a:endParaRPr>
          </a:p>
        </p:txBody>
      </p:sp>
      <p:pic>
        <p:nvPicPr>
          <p:cNvPr id="2" name="图片 1" descr="/private/var/folders/kk/kp84rlqs5s5g2142bb3m2wnr0000gn/T/com.kingsoft.wpsoffice.mac/picturecompress_20230222103930/output_1.pngoutput_1"/>
          <p:cNvPicPr>
            <a:picLocks noChangeAspect="1"/>
          </p:cNvPicPr>
          <p:nvPr>
            <p:custDataLst>
              <p:tags r:id="rId1"/>
            </p:custDataLst>
          </p:nvPr>
        </p:nvPicPr>
        <p:blipFill>
          <a:blip r:embed="rId2">
            <a:lum bright="30000"/>
          </a:blip>
          <a:stretch>
            <a:fillRect/>
          </a:stretch>
        </p:blipFill>
        <p:spPr>
          <a:xfrm>
            <a:off x="375920" y="54610"/>
            <a:ext cx="666750" cy="666750"/>
          </a:xfrm>
          <a:prstGeom prst="rect">
            <a:avLst/>
          </a:prstGeom>
        </p:spPr>
      </p:pic>
      <p:pic>
        <p:nvPicPr>
          <p:cNvPr id="9" name="图片 8" descr="TAP-ppt批注-10"/>
          <p:cNvPicPr>
            <a:picLocks noChangeAspect="1"/>
          </p:cNvPicPr>
          <p:nvPr/>
        </p:nvPicPr>
        <p:blipFill>
          <a:blip r:embed="rId3"/>
          <a:srcRect l="-2657" t="19731" r="68956" b="35361"/>
          <a:stretch>
            <a:fillRect/>
          </a:stretch>
        </p:blipFill>
        <p:spPr>
          <a:xfrm>
            <a:off x="-389890" y="1441450"/>
            <a:ext cx="4843780" cy="3632835"/>
          </a:xfrm>
          <a:prstGeom prst="rect">
            <a:avLst/>
          </a:prstGeom>
        </p:spPr>
      </p:pic>
      <p:sp>
        <p:nvSpPr>
          <p:cNvPr id="10" name="文本框 9"/>
          <p:cNvSpPr txBox="1"/>
          <p:nvPr/>
        </p:nvSpPr>
        <p:spPr>
          <a:xfrm>
            <a:off x="4529455" y="3875405"/>
            <a:ext cx="6967220" cy="1198880"/>
          </a:xfrm>
          <a:prstGeom prst="rect">
            <a:avLst/>
          </a:prstGeom>
          <a:noFill/>
        </p:spPr>
        <p:txBody>
          <a:bodyPr wrap="square" rtlCol="0">
            <a:spAutoFit/>
          </a:bodyPr>
          <a:p>
            <a:r>
              <a:rPr lang="zh-CN" altLang="en-US" sz="2400">
                <a:solidFill>
                  <a:schemeClr val="bg1"/>
                </a:solidFill>
              </a:rPr>
              <a:t>史蒂夫</a:t>
            </a:r>
            <a:r>
              <a:rPr lang="en-US" altLang="zh-CN" sz="2400">
                <a:solidFill>
                  <a:schemeClr val="bg1"/>
                </a:solidFill>
              </a:rPr>
              <a:t>·</a:t>
            </a:r>
            <a:r>
              <a:rPr lang="zh-CN" altLang="en-US" sz="2400">
                <a:solidFill>
                  <a:schemeClr val="bg1"/>
                </a:solidFill>
              </a:rPr>
              <a:t>格</a:t>
            </a:r>
            <a:r>
              <a:rPr lang="zh-CN" altLang="en-US" sz="2400">
                <a:solidFill>
                  <a:schemeClr val="bg1"/>
                </a:solidFill>
              </a:rPr>
              <a:t>瑞的弟弟，美国著名疯狂科学家，</a:t>
            </a:r>
            <a:endParaRPr lang="zh-CN" altLang="en-US" sz="2400">
              <a:solidFill>
                <a:schemeClr val="bg1"/>
              </a:solidFill>
            </a:endParaRPr>
          </a:p>
          <a:p>
            <a:r>
              <a:rPr lang="zh-CN" altLang="en-US" sz="2400">
                <a:solidFill>
                  <a:schemeClr val="bg1"/>
                </a:solidFill>
              </a:rPr>
              <a:t>乔布斯生前挚友，</a:t>
            </a:r>
            <a:r>
              <a:rPr lang="zh-CN" altLang="en-US" sz="2400">
                <a:solidFill>
                  <a:schemeClr val="bg1"/>
                </a:solidFill>
                <a:sym typeface="+mn-ea"/>
              </a:rPr>
              <a:t>现担任大型链游阿波罗计划的经济模型设计和我们生态经济模型的</a:t>
            </a:r>
            <a:r>
              <a:rPr lang="zh-CN" altLang="en-US" sz="2400">
                <a:solidFill>
                  <a:schemeClr val="bg1"/>
                </a:solidFill>
                <a:sym typeface="+mn-ea"/>
              </a:rPr>
              <a:t>设计。</a:t>
            </a:r>
            <a:endParaRPr lang="zh-CN" altLang="en-US" sz="2400">
              <a:solidFill>
                <a:schemeClr val="bg1"/>
              </a:solidFill>
            </a:endParaRPr>
          </a:p>
        </p:txBody>
      </p:sp>
      <p:sp>
        <p:nvSpPr>
          <p:cNvPr id="11" name="文本框 10"/>
          <p:cNvSpPr txBox="1"/>
          <p:nvPr/>
        </p:nvSpPr>
        <p:spPr>
          <a:xfrm>
            <a:off x="4529455" y="1804670"/>
            <a:ext cx="5059680" cy="1568450"/>
          </a:xfrm>
          <a:prstGeom prst="rect">
            <a:avLst/>
          </a:prstGeom>
          <a:noFill/>
        </p:spPr>
        <p:txBody>
          <a:bodyPr wrap="none" rtlCol="0">
            <a:spAutoFit/>
          </a:bodyPr>
          <a:p>
            <a:pPr algn="l"/>
            <a:r>
              <a:rPr lang="zh-CN" altLang="en-US" sz="2400">
                <a:solidFill>
                  <a:schemeClr val="bg1"/>
                </a:solidFill>
              </a:rPr>
              <a:t>西奥多</a:t>
            </a:r>
            <a:r>
              <a:rPr lang="en-US" altLang="zh-CN" sz="2400">
                <a:solidFill>
                  <a:schemeClr val="bg1"/>
                </a:solidFill>
              </a:rPr>
              <a:t>·</a:t>
            </a:r>
            <a:r>
              <a:rPr lang="zh-CN" altLang="en-US" sz="2400">
                <a:solidFill>
                  <a:schemeClr val="bg1"/>
                </a:solidFill>
              </a:rPr>
              <a:t>格雷是</a:t>
            </a:r>
            <a:r>
              <a:rPr lang="zh-CN" altLang="en-US" sz="2400">
                <a:solidFill>
                  <a:schemeClr val="bg1"/>
                </a:solidFill>
                <a:sym typeface="+mn-ea"/>
              </a:rPr>
              <a:t>美国著名疯狂科学家</a:t>
            </a:r>
            <a:endParaRPr lang="zh-CN" altLang="en-US" sz="2400">
              <a:solidFill>
                <a:schemeClr val="bg1"/>
              </a:solidFill>
            </a:endParaRPr>
          </a:p>
          <a:p>
            <a:pPr algn="l"/>
            <a:r>
              <a:rPr lang="zh-CN" altLang="en-US" sz="2400">
                <a:solidFill>
                  <a:schemeClr val="bg1"/>
                </a:solidFill>
              </a:rPr>
              <a:t>奥尔夫勒研究</a:t>
            </a:r>
            <a:endParaRPr lang="zh-CN" altLang="en-US" sz="2400">
              <a:solidFill>
                <a:schemeClr val="bg1"/>
              </a:solidFill>
            </a:endParaRPr>
          </a:p>
          <a:p>
            <a:pPr algn="l"/>
            <a:r>
              <a:rPr lang="zh-CN" altLang="en-US" sz="2400">
                <a:solidFill>
                  <a:schemeClr val="bg1"/>
                </a:solidFill>
              </a:rPr>
              <a:t>阿尔法搜索（必应）</a:t>
            </a:r>
            <a:endParaRPr lang="zh-CN" altLang="en-US" sz="2400">
              <a:solidFill>
                <a:schemeClr val="bg1"/>
              </a:solidFill>
            </a:endParaRPr>
          </a:p>
          <a:p>
            <a:pPr algn="l"/>
            <a:r>
              <a:rPr lang="zh-CN" altLang="en-US" sz="2400">
                <a:solidFill>
                  <a:schemeClr val="bg1"/>
                </a:solidFill>
              </a:rPr>
              <a:t>波场白皮书的</a:t>
            </a:r>
            <a:r>
              <a:rPr lang="zh-CN" altLang="en-US" sz="2400">
                <a:solidFill>
                  <a:schemeClr val="bg1"/>
                </a:solidFill>
              </a:rPr>
              <a:t>创作者</a:t>
            </a:r>
            <a:endParaRPr lang="zh-CN" altLang="en-US" sz="2400">
              <a:solidFill>
                <a:schemeClr val="bg1"/>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UNIT_PLACING_PICTURE_USER_VIEWPORT" val="{&quot;height&quot;:6780,&quot;width&quot;:12112}"/>
</p:tagLst>
</file>

<file path=ppt/tags/tag82.xml><?xml version="1.0" encoding="utf-8"?>
<p:tagLst xmlns:p="http://schemas.openxmlformats.org/presentationml/2006/main">
  <p:tag name="KSO_WM_BEAUTIFY_FLAG" val="#wm#"/>
  <p:tag name="KSO_WM_TEMPLATE_CATEGORY" val="custom"/>
  <p:tag name="KSO_WM_TEMPLATE_INDEX" val="20205176"/>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COMMONDATA" val="eyJjb3VudCI6OCwiaGRpZCI6ImY4MjNjOTYzNjRiM2I0NzcwZTMwMDIwNTI4ZTAzYjlkIiwidXNlckNvdW50Ijo4fQ=="/>
  <p:tag name="KSO_WPP_MARK_KEY" val="e9b649e9-ba42-4d33-807f-acd20c778eb7"/>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黑体 CN Medium"/>
        <a:ea typeface="思源黑体 CN Medium"/>
        <a:cs typeface=""/>
      </a:majorFont>
      <a:minorFont>
        <a:latin typeface="思源黑体 CN Medium"/>
        <a:ea typeface="思源黑体 CN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Medium"/>
        <a:ea typeface=""/>
        <a:cs typeface=""/>
        <a:font script="Jpan" typeface="ＭＳ Ｐゴシック"/>
        <a:font script="Hang" typeface="맑은 고딕"/>
        <a:font script="Hans" typeface="思源黑体 CN Medium"/>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Mediu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Medium"/>
        <a:ea typeface=""/>
        <a:cs typeface=""/>
        <a:font script="Jpan" typeface="ＭＳ Ｐゴシック"/>
        <a:font script="Hang" typeface="맑은 고딕"/>
        <a:font script="Hans" typeface="思源黑体 CN Medium"/>
        <a:font script="Hant" typeface="新細明體"/>
        <a:font script="Arab" typeface="思源黑体 CN Medium"/>
        <a:font script="Hebr" typeface="思源黑体 CN Mediu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Mediu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1781</Words>
  <Application>WPS 演示</Application>
  <PresentationFormat>宽屏</PresentationFormat>
  <Paragraphs>88</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宋体</vt:lpstr>
      <vt:lpstr>Wingdings</vt:lpstr>
      <vt:lpstr>思源黑体 CN Medium</vt:lpstr>
      <vt:lpstr>汉仪中黑KW</vt:lpstr>
      <vt:lpstr>Wingdings</vt:lpstr>
      <vt:lpstr>方正粗黑宋简体</vt:lpstr>
      <vt:lpstr>微软雅黑</vt:lpstr>
      <vt:lpstr>汉仪旗黑</vt:lpstr>
      <vt:lpstr>汉仪书宋二KW</vt:lpstr>
      <vt:lpstr>宋体</vt:lpstr>
      <vt:lpstr>Arial Unicode MS</vt:lpstr>
      <vt:lpstr>思源黑体 CN Medium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与其模仿.不如不同</cp:lastModifiedBy>
  <cp:revision>184</cp:revision>
  <dcterms:created xsi:type="dcterms:W3CDTF">2023-03-06T05:28:22Z</dcterms:created>
  <dcterms:modified xsi:type="dcterms:W3CDTF">2023-03-06T05:28:22Z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B646477FBF5C3C7A3C7904648DA12E1D_41</vt:lpwstr>
  </property>
  <property fmtid="{D5CDD505-2E9C-101B-9397-08002B2CF9AE}" pid="4" name="KSOTemplateUUID">
    <vt:lpwstr>v1.0_mb_4OSDmny2HuTYJEF6rjPKGQ==</vt:lpwstr>
  </property>
</Properties>
</file>